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5" r:id="rId20"/>
    <p:sldId id="284" r:id="rId21"/>
    <p:sldId id="276" r:id="rId22"/>
    <p:sldId id="277" r:id="rId23"/>
    <p:sldId id="278" r:id="rId24"/>
    <p:sldId id="285" r:id="rId25"/>
    <p:sldId id="279" r:id="rId26"/>
    <p:sldId id="280" r:id="rId27"/>
    <p:sldId id="281" r:id="rId28"/>
    <p:sldId id="282" r:id="rId29"/>
    <p:sldId id="283" r:id="rId30"/>
    <p:sldId id="286" r:id="rId31"/>
    <p:sldId id="287" r:id="rId32"/>
    <p:sldId id="288" r:id="rId33"/>
    <p:sldId id="289" r:id="rId34"/>
    <p:sldId id="290" r:id="rId35"/>
    <p:sldId id="291" r:id="rId36"/>
    <p:sldId id="273" r:id="rId37"/>
  </p:sldIdLst>
  <p:sldSz cx="18288000" cy="10287000"/>
  <p:notesSz cx="6858000" cy="9144000"/>
  <p:embeddedFontLst>
    <p:embeddedFont>
      <p:font typeface="Calibri" panose="020F0502020204030204" pitchFamily="34" charset="0"/>
      <p:regular r:id="rId39"/>
      <p:bold r:id="rId40"/>
      <p:italic r:id="rId41"/>
      <p:boldItalic r:id="rId42"/>
    </p:embeddedFont>
    <p:embeddedFont>
      <p:font typeface="Etna Sans Serif" panose="020B0604020202020204" charset="0"/>
      <p:regular r:id="rId43"/>
    </p:embeddedFont>
    <p:embeddedFont>
      <p:font typeface="Kollektif" panose="020B0604020202020204" charset="0"/>
      <p:regular r:id="rId44"/>
    </p:embeddedFont>
    <p:embeddedFont>
      <p:font typeface="Open Sauce" panose="020B0604020202020204" charset="0"/>
      <p:regular r:id="rId45"/>
    </p:embeddedFont>
    <p:embeddedFont>
      <p:font typeface="Open Sauce Bold" panose="020B0604020202020204" charset="0"/>
      <p:regular r:id="rId46"/>
    </p:embeddedFont>
    <p:embeddedFont>
      <p:font typeface="Open Sauce Heavy" panose="020B0604020202020204" charset="0"/>
      <p:regular r:id="rId47"/>
    </p:embeddedFont>
    <p:embeddedFont>
      <p:font typeface="Open Sauce Light" panose="020B0604020202020204" charset="0"/>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3F5"/>
    <a:srgbClr val="656565"/>
    <a:srgbClr val="6D6D6D"/>
    <a:srgbClr val="FF623F"/>
    <a:srgbClr val="EBEBEB"/>
    <a:srgbClr val="F7F7F7"/>
    <a:srgbClr val="F1F1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82" autoAdjust="0"/>
    <p:restoredTop sz="94622" autoAdjust="0"/>
  </p:normalViewPr>
  <p:slideViewPr>
    <p:cSldViewPr>
      <p:cViewPr varScale="1">
        <p:scale>
          <a:sx n="54" d="100"/>
          <a:sy n="54" d="100"/>
        </p:scale>
        <p:origin x="336" y="14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321FB2-58EA-4118-9EC5-68A9353D09B4}" type="datetimeFigureOut">
              <a:rPr lang="en-IN" smtClean="0"/>
              <a:t>22-12-2023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4230BC-0FDA-48CA-B909-ADA7FB6D3291}" type="slidenum">
              <a:rPr lang="en-IN" smtClean="0"/>
              <a:t>‹#›</a:t>
            </a:fld>
            <a:endParaRPr lang="en-IN"/>
          </a:p>
        </p:txBody>
      </p:sp>
    </p:spTree>
    <p:extLst>
      <p:ext uri="{BB962C8B-B14F-4D97-AF65-F5344CB8AC3E}">
        <p14:creationId xmlns:p14="http://schemas.microsoft.com/office/powerpoint/2010/main" val="28008864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4230BC-0FDA-48CA-B909-ADA7FB6D3291}" type="slidenum">
              <a:rPr lang="en-IN" smtClean="0"/>
              <a:t>28</a:t>
            </a:fld>
            <a:endParaRPr lang="en-IN"/>
          </a:p>
        </p:txBody>
      </p:sp>
    </p:spTree>
    <p:extLst>
      <p:ext uri="{BB962C8B-B14F-4D97-AF65-F5344CB8AC3E}">
        <p14:creationId xmlns:p14="http://schemas.microsoft.com/office/powerpoint/2010/main" val="2999100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4.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svg"/><Relationship Id="rId7"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svg"/><Relationship Id="rId7"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6.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6.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6.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svg"/><Relationship Id="rId7"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6.png"/><Relationship Id="rId10" Type="http://schemas.openxmlformats.org/officeDocument/2006/relationships/image" Target="../media/image44.png"/><Relationship Id="rId4" Type="http://schemas.openxmlformats.org/officeDocument/2006/relationships/image" Target="../media/image5.png"/><Relationship Id="rId9"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6.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51.jp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6.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6.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png"/><Relationship Id="rId7" Type="http://schemas.openxmlformats.org/officeDocument/2006/relationships/image" Target="../media/image5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2.svg"/></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6.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6.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6.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6.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6.pn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1.jpg"/><Relationship Id="rId5" Type="http://schemas.openxmlformats.org/officeDocument/2006/relationships/image" Target="../media/image6.png"/><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4.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4.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5.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250" y="0"/>
            <a:ext cx="18383250" cy="18383250"/>
          </a:xfrm>
          <a:custGeom>
            <a:avLst/>
            <a:gdLst/>
            <a:ahLst/>
            <a:cxnLst/>
            <a:rect l="l" t="t" r="r" b="b"/>
            <a:pathLst>
              <a:path w="18383250" h="18383250">
                <a:moveTo>
                  <a:pt x="0" y="0"/>
                </a:moveTo>
                <a:lnTo>
                  <a:pt x="18383250" y="0"/>
                </a:lnTo>
                <a:lnTo>
                  <a:pt x="18383250" y="18383250"/>
                </a:lnTo>
                <a:lnTo>
                  <a:pt x="0" y="18383250"/>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3" name="Freeform 3"/>
          <p:cNvSpPr/>
          <p:nvPr/>
        </p:nvSpPr>
        <p:spPr>
          <a:xfrm>
            <a:off x="12794742" y="2057400"/>
            <a:ext cx="5493258" cy="8229600"/>
          </a:xfrm>
          <a:custGeom>
            <a:avLst/>
            <a:gdLst/>
            <a:ahLst/>
            <a:cxnLst/>
            <a:rect l="l" t="t" r="r" b="b"/>
            <a:pathLst>
              <a:path w="5493258" h="8229600">
                <a:moveTo>
                  <a:pt x="0" y="0"/>
                </a:moveTo>
                <a:lnTo>
                  <a:pt x="5493258" y="0"/>
                </a:lnTo>
                <a:lnTo>
                  <a:pt x="5493258" y="8229600"/>
                </a:lnTo>
                <a:lnTo>
                  <a:pt x="0" y="8229600"/>
                </a:lnTo>
                <a:lnTo>
                  <a:pt x="0" y="0"/>
                </a:lnTo>
                <a:close/>
              </a:path>
            </a:pathLst>
          </a:custGeom>
          <a:blipFill>
            <a:blip r:embed="rId4"/>
            <a:stretch>
              <a:fillRect/>
            </a:stretch>
          </a:blipFill>
        </p:spPr>
      </p:sp>
      <p:sp>
        <p:nvSpPr>
          <p:cNvPr id="4" name="Freeform 4"/>
          <p:cNvSpPr/>
          <p:nvPr/>
        </p:nvSpPr>
        <p:spPr>
          <a:xfrm>
            <a:off x="0" y="0"/>
            <a:ext cx="5678874" cy="5676508"/>
          </a:xfrm>
          <a:custGeom>
            <a:avLst/>
            <a:gdLst/>
            <a:ahLst/>
            <a:cxnLst/>
            <a:rect l="l" t="t" r="r" b="b"/>
            <a:pathLst>
              <a:path w="5678874" h="5676508">
                <a:moveTo>
                  <a:pt x="0" y="0"/>
                </a:moveTo>
                <a:lnTo>
                  <a:pt x="5678874" y="0"/>
                </a:lnTo>
                <a:lnTo>
                  <a:pt x="5678874" y="5676508"/>
                </a:lnTo>
                <a:lnTo>
                  <a:pt x="0" y="5676508"/>
                </a:lnTo>
                <a:lnTo>
                  <a:pt x="0" y="0"/>
                </a:lnTo>
                <a:close/>
              </a:path>
            </a:pathLst>
          </a:custGeom>
          <a:blipFill>
            <a:blip r:embed="rId5"/>
            <a:stretch>
              <a:fillRect/>
            </a:stretch>
          </a:blipFill>
        </p:spPr>
      </p:sp>
      <p:grpSp>
        <p:nvGrpSpPr>
          <p:cNvPr id="5" name="Group 5"/>
          <p:cNvGrpSpPr/>
          <p:nvPr/>
        </p:nvGrpSpPr>
        <p:grpSpPr>
          <a:xfrm>
            <a:off x="6057900" y="300595"/>
            <a:ext cx="11676206" cy="923556"/>
            <a:chOff x="0" y="0"/>
            <a:chExt cx="3075215" cy="243241"/>
          </a:xfrm>
        </p:grpSpPr>
        <p:sp>
          <p:nvSpPr>
            <p:cNvPr id="6" name="Freeform 6"/>
            <p:cNvSpPr/>
            <p:nvPr/>
          </p:nvSpPr>
          <p:spPr>
            <a:xfrm>
              <a:off x="0" y="0"/>
              <a:ext cx="3075215" cy="243241"/>
            </a:xfrm>
            <a:custGeom>
              <a:avLst/>
              <a:gdLst/>
              <a:ahLst/>
              <a:cxnLst/>
              <a:rect l="l" t="t" r="r" b="b"/>
              <a:pathLst>
                <a:path w="3075215" h="243241">
                  <a:moveTo>
                    <a:pt x="33816" y="0"/>
                  </a:moveTo>
                  <a:lnTo>
                    <a:pt x="3041399" y="0"/>
                  </a:lnTo>
                  <a:cubicBezTo>
                    <a:pt x="3060075" y="0"/>
                    <a:pt x="3075215" y="15140"/>
                    <a:pt x="3075215" y="33816"/>
                  </a:cubicBezTo>
                  <a:lnTo>
                    <a:pt x="3075215" y="209425"/>
                  </a:lnTo>
                  <a:cubicBezTo>
                    <a:pt x="3075215" y="228101"/>
                    <a:pt x="3060075" y="243241"/>
                    <a:pt x="3041399" y="243241"/>
                  </a:cubicBezTo>
                  <a:lnTo>
                    <a:pt x="33816" y="243241"/>
                  </a:lnTo>
                  <a:cubicBezTo>
                    <a:pt x="24847" y="243241"/>
                    <a:pt x="16246" y="239678"/>
                    <a:pt x="9904" y="233337"/>
                  </a:cubicBezTo>
                  <a:cubicBezTo>
                    <a:pt x="3563" y="226995"/>
                    <a:pt x="0" y="218394"/>
                    <a:pt x="0" y="209425"/>
                  </a:cubicBezTo>
                  <a:lnTo>
                    <a:pt x="0" y="33816"/>
                  </a:lnTo>
                  <a:cubicBezTo>
                    <a:pt x="0" y="15140"/>
                    <a:pt x="15140" y="0"/>
                    <a:pt x="33816" y="0"/>
                  </a:cubicBezTo>
                  <a:close/>
                </a:path>
              </a:pathLst>
            </a:custGeom>
            <a:solidFill>
              <a:srgbClr val="FF623F"/>
            </a:solidFill>
          </p:spPr>
        </p:sp>
        <p:sp>
          <p:nvSpPr>
            <p:cNvPr id="7" name="TextBox 7"/>
            <p:cNvSpPr txBox="1"/>
            <p:nvPr/>
          </p:nvSpPr>
          <p:spPr>
            <a:xfrm>
              <a:off x="0" y="-38100"/>
              <a:ext cx="3075215" cy="281341"/>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028700" y="6149330"/>
            <a:ext cx="11537419" cy="3108970"/>
          </a:xfrm>
          <a:prstGeom prst="rect">
            <a:avLst/>
          </a:prstGeom>
        </p:spPr>
        <p:txBody>
          <a:bodyPr lIns="0" tIns="0" rIns="0" bIns="0" rtlCol="0" anchor="t">
            <a:spAutoFit/>
          </a:bodyPr>
          <a:lstStyle/>
          <a:p>
            <a:pPr>
              <a:lnSpc>
                <a:spcPts val="11790"/>
              </a:lnSpc>
            </a:pPr>
            <a:r>
              <a:rPr lang="en-US" sz="13100">
                <a:solidFill>
                  <a:srgbClr val="07356E"/>
                </a:solidFill>
                <a:latin typeface="Etna Sans Serif"/>
              </a:rPr>
              <a:t>Sentence Auto Completor </a:t>
            </a:r>
          </a:p>
        </p:txBody>
      </p:sp>
      <p:sp>
        <p:nvSpPr>
          <p:cNvPr id="9" name="TextBox 9"/>
          <p:cNvSpPr txBox="1"/>
          <p:nvPr/>
        </p:nvSpPr>
        <p:spPr>
          <a:xfrm>
            <a:off x="6546883" y="563936"/>
            <a:ext cx="3427828" cy="349249"/>
          </a:xfrm>
          <a:prstGeom prst="rect">
            <a:avLst/>
          </a:prstGeom>
        </p:spPr>
        <p:txBody>
          <a:bodyPr lIns="0" tIns="0" rIns="0" bIns="0" rtlCol="0" anchor="t">
            <a:spAutoFit/>
          </a:bodyPr>
          <a:lstStyle/>
          <a:p>
            <a:pPr>
              <a:lnSpc>
                <a:spcPts val="2800"/>
              </a:lnSpc>
            </a:pPr>
            <a:r>
              <a:rPr lang="en-US" sz="2000">
                <a:solidFill>
                  <a:srgbClr val="FFFFFF"/>
                </a:solidFill>
                <a:latin typeface="Open Sauce Light"/>
              </a:rPr>
              <a:t>Presentation by</a:t>
            </a:r>
          </a:p>
        </p:txBody>
      </p:sp>
      <p:sp>
        <p:nvSpPr>
          <p:cNvPr id="10" name="TextBox 10"/>
          <p:cNvSpPr txBox="1"/>
          <p:nvPr/>
        </p:nvSpPr>
        <p:spPr>
          <a:xfrm>
            <a:off x="12184673" y="573461"/>
            <a:ext cx="5074627" cy="379729"/>
          </a:xfrm>
          <a:prstGeom prst="rect">
            <a:avLst/>
          </a:prstGeom>
        </p:spPr>
        <p:txBody>
          <a:bodyPr lIns="0" tIns="0" rIns="0" bIns="0" rtlCol="0" anchor="t">
            <a:spAutoFit/>
          </a:bodyPr>
          <a:lstStyle/>
          <a:p>
            <a:pPr>
              <a:lnSpc>
                <a:spcPts val="3220"/>
              </a:lnSpc>
            </a:pPr>
            <a:r>
              <a:rPr lang="en-US" sz="2300">
                <a:solidFill>
                  <a:srgbClr val="FFFFFF"/>
                </a:solidFill>
                <a:latin typeface="Open Sauce Heavy"/>
              </a:rPr>
              <a:t>Aman(10), Satyam(49), Sagar(51)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250" y="0"/>
            <a:ext cx="18383250" cy="18383250"/>
          </a:xfrm>
          <a:custGeom>
            <a:avLst/>
            <a:gdLst/>
            <a:ahLst/>
            <a:cxnLst/>
            <a:rect l="l" t="t" r="r" b="b"/>
            <a:pathLst>
              <a:path w="18383250" h="18383250">
                <a:moveTo>
                  <a:pt x="0" y="0"/>
                </a:moveTo>
                <a:lnTo>
                  <a:pt x="18383250" y="0"/>
                </a:lnTo>
                <a:lnTo>
                  <a:pt x="18383250" y="18383250"/>
                </a:lnTo>
                <a:lnTo>
                  <a:pt x="0" y="18383250"/>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3" name="Freeform 3"/>
          <p:cNvSpPr/>
          <p:nvPr/>
        </p:nvSpPr>
        <p:spPr>
          <a:xfrm>
            <a:off x="13925655" y="-153886"/>
            <a:ext cx="9670212" cy="2365173"/>
          </a:xfrm>
          <a:custGeom>
            <a:avLst/>
            <a:gdLst/>
            <a:ahLst/>
            <a:cxnLst/>
            <a:rect l="l" t="t" r="r" b="b"/>
            <a:pathLst>
              <a:path w="9670212" h="2365173">
                <a:moveTo>
                  <a:pt x="0" y="0"/>
                </a:moveTo>
                <a:lnTo>
                  <a:pt x="9670212" y="0"/>
                </a:lnTo>
                <a:lnTo>
                  <a:pt x="9670212" y="2365172"/>
                </a:lnTo>
                <a:lnTo>
                  <a:pt x="0" y="2365172"/>
                </a:lnTo>
                <a:lnTo>
                  <a:pt x="0" y="0"/>
                </a:lnTo>
                <a:close/>
              </a:path>
            </a:pathLst>
          </a:custGeom>
          <a:blipFill>
            <a:blip r:embed="rId4"/>
            <a:stretch>
              <a:fillRect/>
            </a:stretch>
          </a:blipFill>
        </p:spPr>
      </p:sp>
      <p:grpSp>
        <p:nvGrpSpPr>
          <p:cNvPr id="4" name="Group 4"/>
          <p:cNvGrpSpPr/>
          <p:nvPr/>
        </p:nvGrpSpPr>
        <p:grpSpPr>
          <a:xfrm>
            <a:off x="7255108" y="1669785"/>
            <a:ext cx="10212495" cy="6191352"/>
            <a:chOff x="0" y="0"/>
            <a:chExt cx="2689711" cy="1630644"/>
          </a:xfrm>
        </p:grpSpPr>
        <p:sp>
          <p:nvSpPr>
            <p:cNvPr id="5" name="Freeform 5"/>
            <p:cNvSpPr/>
            <p:nvPr/>
          </p:nvSpPr>
          <p:spPr>
            <a:xfrm>
              <a:off x="0" y="0"/>
              <a:ext cx="2689711" cy="1630644"/>
            </a:xfrm>
            <a:custGeom>
              <a:avLst/>
              <a:gdLst/>
              <a:ahLst/>
              <a:cxnLst/>
              <a:rect l="l" t="t" r="r" b="b"/>
              <a:pathLst>
                <a:path w="2689711" h="1630644">
                  <a:moveTo>
                    <a:pt x="38662" y="0"/>
                  </a:moveTo>
                  <a:lnTo>
                    <a:pt x="2651048" y="0"/>
                  </a:lnTo>
                  <a:cubicBezTo>
                    <a:pt x="2661302" y="0"/>
                    <a:pt x="2671136" y="4073"/>
                    <a:pt x="2678387" y="11324"/>
                  </a:cubicBezTo>
                  <a:cubicBezTo>
                    <a:pt x="2685637" y="18574"/>
                    <a:pt x="2689711" y="28408"/>
                    <a:pt x="2689711" y="38662"/>
                  </a:cubicBezTo>
                  <a:lnTo>
                    <a:pt x="2689711" y="1591982"/>
                  </a:lnTo>
                  <a:cubicBezTo>
                    <a:pt x="2689711" y="1602236"/>
                    <a:pt x="2685637" y="1612070"/>
                    <a:pt x="2678387" y="1619320"/>
                  </a:cubicBezTo>
                  <a:cubicBezTo>
                    <a:pt x="2671136" y="1626571"/>
                    <a:pt x="2661302" y="1630644"/>
                    <a:pt x="2651048" y="1630644"/>
                  </a:cubicBezTo>
                  <a:lnTo>
                    <a:pt x="38662" y="1630644"/>
                  </a:lnTo>
                  <a:cubicBezTo>
                    <a:pt x="28408" y="1630644"/>
                    <a:pt x="18574" y="1626571"/>
                    <a:pt x="11324" y="1619320"/>
                  </a:cubicBezTo>
                  <a:cubicBezTo>
                    <a:pt x="4073" y="1612070"/>
                    <a:pt x="0" y="1602236"/>
                    <a:pt x="0" y="1591982"/>
                  </a:cubicBezTo>
                  <a:lnTo>
                    <a:pt x="0" y="38662"/>
                  </a:lnTo>
                  <a:cubicBezTo>
                    <a:pt x="0" y="28408"/>
                    <a:pt x="4073" y="18574"/>
                    <a:pt x="11324" y="11324"/>
                  </a:cubicBezTo>
                  <a:cubicBezTo>
                    <a:pt x="18574" y="4073"/>
                    <a:pt x="28408" y="0"/>
                    <a:pt x="38662" y="0"/>
                  </a:cubicBezTo>
                  <a:close/>
                </a:path>
              </a:pathLst>
            </a:custGeom>
            <a:solidFill>
              <a:srgbClr val="F7F7F7"/>
            </a:solidFill>
            <a:ln cap="rnd">
              <a:noFill/>
              <a:prstDash val="solid"/>
              <a:round/>
            </a:ln>
          </p:spPr>
        </p:sp>
        <p:sp>
          <p:nvSpPr>
            <p:cNvPr id="6" name="TextBox 6"/>
            <p:cNvSpPr txBox="1"/>
            <p:nvPr/>
          </p:nvSpPr>
          <p:spPr>
            <a:xfrm>
              <a:off x="0" y="-47625"/>
              <a:ext cx="2689711" cy="1678269"/>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10800000" flipH="1">
            <a:off x="-556564" y="5595827"/>
            <a:ext cx="5678874" cy="5676508"/>
          </a:xfrm>
          <a:custGeom>
            <a:avLst/>
            <a:gdLst/>
            <a:ahLst/>
            <a:cxnLst/>
            <a:rect l="l" t="t" r="r" b="b"/>
            <a:pathLst>
              <a:path w="5678874" h="5676508">
                <a:moveTo>
                  <a:pt x="5678875" y="0"/>
                </a:moveTo>
                <a:lnTo>
                  <a:pt x="0" y="0"/>
                </a:lnTo>
                <a:lnTo>
                  <a:pt x="0" y="5676509"/>
                </a:lnTo>
                <a:lnTo>
                  <a:pt x="5678875" y="5676509"/>
                </a:lnTo>
                <a:lnTo>
                  <a:pt x="5678875" y="0"/>
                </a:lnTo>
                <a:close/>
              </a:path>
            </a:pathLst>
          </a:custGeom>
          <a:blipFill>
            <a:blip r:embed="rId5"/>
            <a:stretch>
              <a:fillRect/>
            </a:stretch>
          </a:blipFill>
        </p:spPr>
      </p:sp>
      <p:sp>
        <p:nvSpPr>
          <p:cNvPr id="8" name="Freeform 8"/>
          <p:cNvSpPr/>
          <p:nvPr/>
        </p:nvSpPr>
        <p:spPr>
          <a:xfrm>
            <a:off x="7948619" y="2232928"/>
            <a:ext cx="8825474" cy="5253671"/>
          </a:xfrm>
          <a:custGeom>
            <a:avLst/>
            <a:gdLst/>
            <a:ahLst/>
            <a:cxnLst/>
            <a:rect l="l" t="t" r="r" b="b"/>
            <a:pathLst>
              <a:path w="8825474" h="5253671">
                <a:moveTo>
                  <a:pt x="0" y="0"/>
                </a:moveTo>
                <a:lnTo>
                  <a:pt x="8825474" y="0"/>
                </a:lnTo>
                <a:lnTo>
                  <a:pt x="8825474" y="5253671"/>
                </a:lnTo>
                <a:lnTo>
                  <a:pt x="0" y="5253671"/>
                </a:lnTo>
                <a:lnTo>
                  <a:pt x="0" y="0"/>
                </a:lnTo>
                <a:close/>
              </a:path>
            </a:pathLst>
          </a:custGeom>
          <a:blipFill>
            <a:blip r:embed="rId6"/>
            <a:stretch>
              <a:fillRect/>
            </a:stretch>
          </a:blipFill>
        </p:spPr>
      </p:sp>
      <p:sp>
        <p:nvSpPr>
          <p:cNvPr id="9" name="TextBox 9"/>
          <p:cNvSpPr txBox="1"/>
          <p:nvPr/>
        </p:nvSpPr>
        <p:spPr>
          <a:xfrm>
            <a:off x="1028700" y="2100248"/>
            <a:ext cx="5474411" cy="1905001"/>
          </a:xfrm>
          <a:prstGeom prst="rect">
            <a:avLst/>
          </a:prstGeom>
        </p:spPr>
        <p:txBody>
          <a:bodyPr lIns="0" tIns="0" rIns="0" bIns="0" rtlCol="0" anchor="t">
            <a:spAutoFit/>
          </a:bodyPr>
          <a:lstStyle/>
          <a:p>
            <a:pPr>
              <a:lnSpc>
                <a:spcPts val="7200"/>
              </a:lnSpc>
            </a:pPr>
            <a:r>
              <a:rPr lang="en-US" sz="8000">
                <a:solidFill>
                  <a:srgbClr val="07356E"/>
                </a:solidFill>
                <a:latin typeface="Etna Sans Serif"/>
              </a:rPr>
              <a:t>Final Cleaning</a:t>
            </a:r>
          </a:p>
        </p:txBody>
      </p:sp>
      <p:grpSp>
        <p:nvGrpSpPr>
          <p:cNvPr id="10" name="Group 10"/>
          <p:cNvGrpSpPr/>
          <p:nvPr/>
        </p:nvGrpSpPr>
        <p:grpSpPr>
          <a:xfrm>
            <a:off x="7255108" y="8266214"/>
            <a:ext cx="10212495" cy="1030186"/>
            <a:chOff x="0" y="0"/>
            <a:chExt cx="2689711" cy="271325"/>
          </a:xfrm>
        </p:grpSpPr>
        <p:sp>
          <p:nvSpPr>
            <p:cNvPr id="11" name="Freeform 11"/>
            <p:cNvSpPr/>
            <p:nvPr/>
          </p:nvSpPr>
          <p:spPr>
            <a:xfrm>
              <a:off x="0" y="0"/>
              <a:ext cx="2689711" cy="271325"/>
            </a:xfrm>
            <a:custGeom>
              <a:avLst/>
              <a:gdLst/>
              <a:ahLst/>
              <a:cxnLst/>
              <a:rect l="l" t="t" r="r" b="b"/>
              <a:pathLst>
                <a:path w="2689711" h="271325">
                  <a:moveTo>
                    <a:pt x="38662" y="0"/>
                  </a:moveTo>
                  <a:lnTo>
                    <a:pt x="2651048" y="0"/>
                  </a:lnTo>
                  <a:cubicBezTo>
                    <a:pt x="2661302" y="0"/>
                    <a:pt x="2671136" y="4073"/>
                    <a:pt x="2678387" y="11324"/>
                  </a:cubicBezTo>
                  <a:cubicBezTo>
                    <a:pt x="2685637" y="18574"/>
                    <a:pt x="2689711" y="28408"/>
                    <a:pt x="2689711" y="38662"/>
                  </a:cubicBezTo>
                  <a:lnTo>
                    <a:pt x="2689711" y="232663"/>
                  </a:lnTo>
                  <a:cubicBezTo>
                    <a:pt x="2689711" y="242916"/>
                    <a:pt x="2685637" y="252750"/>
                    <a:pt x="2678387" y="260001"/>
                  </a:cubicBezTo>
                  <a:cubicBezTo>
                    <a:pt x="2671136" y="267251"/>
                    <a:pt x="2661302" y="271325"/>
                    <a:pt x="2651048" y="271325"/>
                  </a:cubicBezTo>
                  <a:lnTo>
                    <a:pt x="38662" y="271325"/>
                  </a:lnTo>
                  <a:cubicBezTo>
                    <a:pt x="28408" y="271325"/>
                    <a:pt x="18574" y="267251"/>
                    <a:pt x="11324" y="260001"/>
                  </a:cubicBezTo>
                  <a:cubicBezTo>
                    <a:pt x="4073" y="252750"/>
                    <a:pt x="0" y="242916"/>
                    <a:pt x="0" y="232663"/>
                  </a:cubicBezTo>
                  <a:lnTo>
                    <a:pt x="0" y="38662"/>
                  </a:lnTo>
                  <a:cubicBezTo>
                    <a:pt x="0" y="28408"/>
                    <a:pt x="4073" y="18574"/>
                    <a:pt x="11324" y="11324"/>
                  </a:cubicBezTo>
                  <a:cubicBezTo>
                    <a:pt x="18574" y="4073"/>
                    <a:pt x="28408" y="0"/>
                    <a:pt x="38662" y="0"/>
                  </a:cubicBezTo>
                  <a:close/>
                </a:path>
              </a:pathLst>
            </a:custGeom>
            <a:solidFill>
              <a:srgbClr val="F7F7F7"/>
            </a:solidFill>
            <a:ln cap="rnd">
              <a:noFill/>
              <a:prstDash val="solid"/>
              <a:round/>
            </a:ln>
          </p:spPr>
        </p:sp>
        <p:sp>
          <p:nvSpPr>
            <p:cNvPr id="12" name="TextBox 12"/>
            <p:cNvSpPr txBox="1"/>
            <p:nvPr/>
          </p:nvSpPr>
          <p:spPr>
            <a:xfrm>
              <a:off x="0" y="-47625"/>
              <a:ext cx="2689711" cy="318950"/>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7601863" y="8359283"/>
            <a:ext cx="9518985" cy="844048"/>
          </a:xfrm>
          <a:custGeom>
            <a:avLst/>
            <a:gdLst/>
            <a:ahLst/>
            <a:cxnLst/>
            <a:rect l="l" t="t" r="r" b="b"/>
            <a:pathLst>
              <a:path w="9518985" h="844048">
                <a:moveTo>
                  <a:pt x="0" y="0"/>
                </a:moveTo>
                <a:lnTo>
                  <a:pt x="9518985" y="0"/>
                </a:lnTo>
                <a:lnTo>
                  <a:pt x="9518985" y="844048"/>
                </a:lnTo>
                <a:lnTo>
                  <a:pt x="0" y="844048"/>
                </a:lnTo>
                <a:lnTo>
                  <a:pt x="0" y="0"/>
                </a:lnTo>
                <a:close/>
              </a:path>
            </a:pathLst>
          </a:custGeom>
          <a:blipFill>
            <a:blip r:embed="rId7"/>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250" y="0"/>
            <a:ext cx="18383250" cy="18383250"/>
          </a:xfrm>
          <a:custGeom>
            <a:avLst/>
            <a:gdLst/>
            <a:ahLst/>
            <a:cxnLst/>
            <a:rect l="l" t="t" r="r" b="b"/>
            <a:pathLst>
              <a:path w="18383250" h="18383250">
                <a:moveTo>
                  <a:pt x="0" y="0"/>
                </a:moveTo>
                <a:lnTo>
                  <a:pt x="18383250" y="0"/>
                </a:lnTo>
                <a:lnTo>
                  <a:pt x="18383250" y="18383250"/>
                </a:lnTo>
                <a:lnTo>
                  <a:pt x="0" y="18383250"/>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a:off x="-493390" y="-2883592"/>
            <a:ext cx="4938177" cy="7398019"/>
          </a:xfrm>
          <a:custGeom>
            <a:avLst/>
            <a:gdLst/>
            <a:ahLst/>
            <a:cxnLst/>
            <a:rect l="l" t="t" r="r" b="b"/>
            <a:pathLst>
              <a:path w="4938177" h="7398019">
                <a:moveTo>
                  <a:pt x="0" y="0"/>
                </a:moveTo>
                <a:lnTo>
                  <a:pt x="4938178" y="0"/>
                </a:lnTo>
                <a:lnTo>
                  <a:pt x="4938178" y="7398019"/>
                </a:lnTo>
                <a:lnTo>
                  <a:pt x="0" y="7398019"/>
                </a:lnTo>
                <a:lnTo>
                  <a:pt x="0" y="0"/>
                </a:lnTo>
                <a:close/>
              </a:path>
            </a:pathLst>
          </a:custGeom>
          <a:blipFill>
            <a:blip r:embed="rId4"/>
            <a:stretch>
              <a:fillRect/>
            </a:stretch>
          </a:blipFill>
        </p:spPr>
      </p:sp>
      <p:grpSp>
        <p:nvGrpSpPr>
          <p:cNvPr id="4" name="Group 4"/>
          <p:cNvGrpSpPr/>
          <p:nvPr/>
        </p:nvGrpSpPr>
        <p:grpSpPr>
          <a:xfrm>
            <a:off x="1122103" y="3920441"/>
            <a:ext cx="8488222" cy="7597284"/>
            <a:chOff x="0" y="0"/>
            <a:chExt cx="2235581" cy="2000931"/>
          </a:xfrm>
        </p:grpSpPr>
        <p:sp>
          <p:nvSpPr>
            <p:cNvPr id="5" name="Freeform 5"/>
            <p:cNvSpPr/>
            <p:nvPr/>
          </p:nvSpPr>
          <p:spPr>
            <a:xfrm>
              <a:off x="0" y="0"/>
              <a:ext cx="2235581" cy="2000931"/>
            </a:xfrm>
            <a:custGeom>
              <a:avLst/>
              <a:gdLst/>
              <a:ahLst/>
              <a:cxnLst/>
              <a:rect l="l" t="t" r="r" b="b"/>
              <a:pathLst>
                <a:path w="2235581" h="2000931">
                  <a:moveTo>
                    <a:pt x="46516" y="0"/>
                  </a:moveTo>
                  <a:lnTo>
                    <a:pt x="2189065" y="0"/>
                  </a:lnTo>
                  <a:cubicBezTo>
                    <a:pt x="2201402" y="0"/>
                    <a:pt x="2213234" y="4901"/>
                    <a:pt x="2221957" y="13624"/>
                  </a:cubicBezTo>
                  <a:cubicBezTo>
                    <a:pt x="2230681" y="22348"/>
                    <a:pt x="2235581" y="34179"/>
                    <a:pt x="2235581" y="46516"/>
                  </a:cubicBezTo>
                  <a:lnTo>
                    <a:pt x="2235581" y="1954415"/>
                  </a:lnTo>
                  <a:cubicBezTo>
                    <a:pt x="2235581" y="1966752"/>
                    <a:pt x="2230681" y="1978583"/>
                    <a:pt x="2221957" y="1987307"/>
                  </a:cubicBezTo>
                  <a:cubicBezTo>
                    <a:pt x="2213234" y="1996030"/>
                    <a:pt x="2201402" y="2000931"/>
                    <a:pt x="2189065" y="2000931"/>
                  </a:cubicBezTo>
                  <a:lnTo>
                    <a:pt x="46516" y="2000931"/>
                  </a:lnTo>
                  <a:cubicBezTo>
                    <a:pt x="34179" y="2000931"/>
                    <a:pt x="22348" y="1996030"/>
                    <a:pt x="13624" y="1987307"/>
                  </a:cubicBezTo>
                  <a:cubicBezTo>
                    <a:pt x="4901" y="1978583"/>
                    <a:pt x="0" y="1966752"/>
                    <a:pt x="0" y="1954415"/>
                  </a:cubicBezTo>
                  <a:lnTo>
                    <a:pt x="0" y="46516"/>
                  </a:lnTo>
                  <a:cubicBezTo>
                    <a:pt x="0" y="34179"/>
                    <a:pt x="4901" y="22348"/>
                    <a:pt x="13624" y="13624"/>
                  </a:cubicBezTo>
                  <a:cubicBezTo>
                    <a:pt x="22348" y="4901"/>
                    <a:pt x="34179" y="0"/>
                    <a:pt x="46516" y="0"/>
                  </a:cubicBezTo>
                  <a:close/>
                </a:path>
              </a:pathLst>
            </a:custGeom>
            <a:solidFill>
              <a:srgbClr val="F7F7F7"/>
            </a:solidFill>
            <a:ln cap="rnd">
              <a:noFill/>
              <a:prstDash val="solid"/>
              <a:round/>
            </a:ln>
          </p:spPr>
        </p:sp>
        <p:sp>
          <p:nvSpPr>
            <p:cNvPr id="6" name="TextBox 6"/>
            <p:cNvSpPr txBox="1"/>
            <p:nvPr/>
          </p:nvSpPr>
          <p:spPr>
            <a:xfrm>
              <a:off x="0" y="-47625"/>
              <a:ext cx="2235581" cy="2048556"/>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1471442" y="4514427"/>
            <a:ext cx="7860810" cy="4743873"/>
          </a:xfrm>
          <a:custGeom>
            <a:avLst/>
            <a:gdLst/>
            <a:ahLst/>
            <a:cxnLst/>
            <a:rect l="l" t="t" r="r" b="b"/>
            <a:pathLst>
              <a:path w="7860810" h="4743873">
                <a:moveTo>
                  <a:pt x="0" y="0"/>
                </a:moveTo>
                <a:lnTo>
                  <a:pt x="7860810" y="0"/>
                </a:lnTo>
                <a:lnTo>
                  <a:pt x="7860810" y="4743873"/>
                </a:lnTo>
                <a:lnTo>
                  <a:pt x="0" y="4743873"/>
                </a:lnTo>
                <a:lnTo>
                  <a:pt x="0" y="0"/>
                </a:lnTo>
                <a:close/>
              </a:path>
            </a:pathLst>
          </a:custGeom>
          <a:blipFill>
            <a:blip r:embed="rId5"/>
            <a:stretch>
              <a:fillRect b="-92286"/>
            </a:stretch>
          </a:blipFill>
        </p:spPr>
      </p:sp>
      <p:grpSp>
        <p:nvGrpSpPr>
          <p:cNvPr id="8" name="Group 8"/>
          <p:cNvGrpSpPr/>
          <p:nvPr/>
        </p:nvGrpSpPr>
        <p:grpSpPr>
          <a:xfrm>
            <a:off x="10160667" y="3920441"/>
            <a:ext cx="7565783" cy="7597284"/>
            <a:chOff x="0" y="0"/>
            <a:chExt cx="1992634" cy="2000931"/>
          </a:xfrm>
        </p:grpSpPr>
        <p:sp>
          <p:nvSpPr>
            <p:cNvPr id="9" name="Freeform 9"/>
            <p:cNvSpPr/>
            <p:nvPr/>
          </p:nvSpPr>
          <p:spPr>
            <a:xfrm>
              <a:off x="0" y="0"/>
              <a:ext cx="1992634" cy="2000931"/>
            </a:xfrm>
            <a:custGeom>
              <a:avLst/>
              <a:gdLst/>
              <a:ahLst/>
              <a:cxnLst/>
              <a:rect l="l" t="t" r="r" b="b"/>
              <a:pathLst>
                <a:path w="1992634" h="2000931">
                  <a:moveTo>
                    <a:pt x="52187" y="0"/>
                  </a:moveTo>
                  <a:lnTo>
                    <a:pt x="1940447" y="0"/>
                  </a:lnTo>
                  <a:cubicBezTo>
                    <a:pt x="1969269" y="0"/>
                    <a:pt x="1992634" y="23365"/>
                    <a:pt x="1992634" y="52187"/>
                  </a:cubicBezTo>
                  <a:lnTo>
                    <a:pt x="1992634" y="1948743"/>
                  </a:lnTo>
                  <a:cubicBezTo>
                    <a:pt x="1992634" y="1962584"/>
                    <a:pt x="1987136" y="1975858"/>
                    <a:pt x="1977349" y="1985645"/>
                  </a:cubicBezTo>
                  <a:cubicBezTo>
                    <a:pt x="1967562" y="1995432"/>
                    <a:pt x="1954288" y="2000931"/>
                    <a:pt x="1940447" y="2000931"/>
                  </a:cubicBezTo>
                  <a:lnTo>
                    <a:pt x="52187" y="2000931"/>
                  </a:lnTo>
                  <a:cubicBezTo>
                    <a:pt x="23365" y="2000931"/>
                    <a:pt x="0" y="1977566"/>
                    <a:pt x="0" y="1948743"/>
                  </a:cubicBezTo>
                  <a:lnTo>
                    <a:pt x="0" y="52187"/>
                  </a:lnTo>
                  <a:cubicBezTo>
                    <a:pt x="0" y="23365"/>
                    <a:pt x="23365" y="0"/>
                    <a:pt x="52187" y="0"/>
                  </a:cubicBezTo>
                  <a:close/>
                </a:path>
              </a:pathLst>
            </a:custGeom>
            <a:solidFill>
              <a:srgbClr val="F7F7F7"/>
            </a:solidFill>
            <a:ln cap="rnd">
              <a:noFill/>
              <a:prstDash val="solid"/>
              <a:round/>
            </a:ln>
          </p:spPr>
        </p:sp>
        <p:sp>
          <p:nvSpPr>
            <p:cNvPr id="10" name="TextBox 10"/>
            <p:cNvSpPr txBox="1"/>
            <p:nvPr/>
          </p:nvSpPr>
          <p:spPr>
            <a:xfrm>
              <a:off x="0" y="-47625"/>
              <a:ext cx="1992634" cy="2048556"/>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0160667" y="4514427"/>
            <a:ext cx="7098633" cy="5224697"/>
          </a:xfrm>
          <a:custGeom>
            <a:avLst/>
            <a:gdLst/>
            <a:ahLst/>
            <a:cxnLst/>
            <a:rect l="l" t="t" r="r" b="b"/>
            <a:pathLst>
              <a:path w="7098633" h="5224697">
                <a:moveTo>
                  <a:pt x="0" y="0"/>
                </a:moveTo>
                <a:lnTo>
                  <a:pt x="7098633" y="0"/>
                </a:lnTo>
                <a:lnTo>
                  <a:pt x="7098633" y="5224697"/>
                </a:lnTo>
                <a:lnTo>
                  <a:pt x="0" y="5224697"/>
                </a:lnTo>
                <a:lnTo>
                  <a:pt x="0" y="0"/>
                </a:lnTo>
                <a:close/>
              </a:path>
            </a:pathLst>
          </a:custGeom>
          <a:blipFill>
            <a:blip r:embed="rId5"/>
            <a:stretch>
              <a:fillRect t="-104769" r="-29878"/>
            </a:stretch>
          </a:blipFill>
        </p:spPr>
      </p:sp>
      <p:grpSp>
        <p:nvGrpSpPr>
          <p:cNvPr id="12" name="Group 12"/>
          <p:cNvGrpSpPr/>
          <p:nvPr/>
        </p:nvGrpSpPr>
        <p:grpSpPr>
          <a:xfrm>
            <a:off x="4161938" y="2132225"/>
            <a:ext cx="9964125" cy="1436522"/>
            <a:chOff x="0" y="0"/>
            <a:chExt cx="2624296" cy="378343"/>
          </a:xfrm>
        </p:grpSpPr>
        <p:sp>
          <p:nvSpPr>
            <p:cNvPr id="13" name="Freeform 13"/>
            <p:cNvSpPr/>
            <p:nvPr/>
          </p:nvSpPr>
          <p:spPr>
            <a:xfrm>
              <a:off x="0" y="0"/>
              <a:ext cx="2624296" cy="378343"/>
            </a:xfrm>
            <a:custGeom>
              <a:avLst/>
              <a:gdLst/>
              <a:ahLst/>
              <a:cxnLst/>
              <a:rect l="l" t="t" r="r" b="b"/>
              <a:pathLst>
                <a:path w="2624296" h="378343">
                  <a:moveTo>
                    <a:pt x="39626" y="0"/>
                  </a:moveTo>
                  <a:lnTo>
                    <a:pt x="2584670" y="0"/>
                  </a:lnTo>
                  <a:cubicBezTo>
                    <a:pt x="2595180" y="0"/>
                    <a:pt x="2605259" y="4175"/>
                    <a:pt x="2612690" y="11606"/>
                  </a:cubicBezTo>
                  <a:cubicBezTo>
                    <a:pt x="2620121" y="19037"/>
                    <a:pt x="2624296" y="29116"/>
                    <a:pt x="2624296" y="39626"/>
                  </a:cubicBezTo>
                  <a:lnTo>
                    <a:pt x="2624296" y="338717"/>
                  </a:lnTo>
                  <a:cubicBezTo>
                    <a:pt x="2624296" y="360602"/>
                    <a:pt x="2606555" y="378343"/>
                    <a:pt x="2584670" y="378343"/>
                  </a:cubicBezTo>
                  <a:lnTo>
                    <a:pt x="39626" y="378343"/>
                  </a:lnTo>
                  <a:cubicBezTo>
                    <a:pt x="29116" y="378343"/>
                    <a:pt x="19037" y="374168"/>
                    <a:pt x="11606" y="366737"/>
                  </a:cubicBezTo>
                  <a:cubicBezTo>
                    <a:pt x="4175" y="359306"/>
                    <a:pt x="0" y="349227"/>
                    <a:pt x="0" y="338717"/>
                  </a:cubicBezTo>
                  <a:lnTo>
                    <a:pt x="0" y="39626"/>
                  </a:lnTo>
                  <a:cubicBezTo>
                    <a:pt x="0" y="29116"/>
                    <a:pt x="4175" y="19037"/>
                    <a:pt x="11606" y="11606"/>
                  </a:cubicBezTo>
                  <a:cubicBezTo>
                    <a:pt x="19037" y="4175"/>
                    <a:pt x="29116" y="0"/>
                    <a:pt x="39626" y="0"/>
                  </a:cubicBezTo>
                  <a:close/>
                </a:path>
              </a:pathLst>
            </a:custGeom>
            <a:solidFill>
              <a:srgbClr val="F7F7F7"/>
            </a:solidFill>
            <a:ln cap="rnd">
              <a:noFill/>
              <a:prstDash val="solid"/>
              <a:round/>
            </a:ln>
          </p:spPr>
        </p:sp>
        <p:sp>
          <p:nvSpPr>
            <p:cNvPr id="14" name="TextBox 14"/>
            <p:cNvSpPr txBox="1"/>
            <p:nvPr/>
          </p:nvSpPr>
          <p:spPr>
            <a:xfrm>
              <a:off x="0" y="-47625"/>
              <a:ext cx="2624296" cy="425968"/>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8752222" y="9191625"/>
            <a:ext cx="1160060" cy="909197"/>
          </a:xfrm>
          <a:custGeom>
            <a:avLst/>
            <a:gdLst/>
            <a:ahLst/>
            <a:cxnLst/>
            <a:rect l="l" t="t" r="r" b="b"/>
            <a:pathLst>
              <a:path w="1160060" h="909197">
                <a:moveTo>
                  <a:pt x="0" y="0"/>
                </a:moveTo>
                <a:lnTo>
                  <a:pt x="1160060" y="0"/>
                </a:lnTo>
                <a:lnTo>
                  <a:pt x="1160060" y="909197"/>
                </a:lnTo>
                <a:lnTo>
                  <a:pt x="0" y="9091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TextBox 16"/>
          <p:cNvSpPr txBox="1"/>
          <p:nvPr/>
        </p:nvSpPr>
        <p:spPr>
          <a:xfrm>
            <a:off x="5366214" y="789931"/>
            <a:ext cx="7555573" cy="990601"/>
          </a:xfrm>
          <a:prstGeom prst="rect">
            <a:avLst/>
          </a:prstGeom>
        </p:spPr>
        <p:txBody>
          <a:bodyPr lIns="0" tIns="0" rIns="0" bIns="0" rtlCol="0" anchor="t">
            <a:spAutoFit/>
          </a:bodyPr>
          <a:lstStyle/>
          <a:p>
            <a:pPr algn="ctr">
              <a:lnSpc>
                <a:spcPts val="7200"/>
              </a:lnSpc>
            </a:pPr>
            <a:r>
              <a:rPr lang="en-US" sz="8000">
                <a:solidFill>
                  <a:srgbClr val="07356E"/>
                </a:solidFill>
                <a:latin typeface="Etna Sans Serif"/>
              </a:rPr>
              <a:t>Model Building</a:t>
            </a:r>
          </a:p>
        </p:txBody>
      </p:sp>
      <p:sp>
        <p:nvSpPr>
          <p:cNvPr id="17" name="TextBox 17"/>
          <p:cNvSpPr txBox="1"/>
          <p:nvPr/>
        </p:nvSpPr>
        <p:spPr>
          <a:xfrm>
            <a:off x="4678908" y="2475837"/>
            <a:ext cx="8930185" cy="701675"/>
          </a:xfrm>
          <a:prstGeom prst="rect">
            <a:avLst/>
          </a:prstGeom>
        </p:spPr>
        <p:txBody>
          <a:bodyPr lIns="0" tIns="0" rIns="0" bIns="0" rtlCol="0" anchor="t">
            <a:spAutoFit/>
          </a:bodyPr>
          <a:lstStyle/>
          <a:p>
            <a:pPr>
              <a:lnSpc>
                <a:spcPts val="2800"/>
              </a:lnSpc>
            </a:pPr>
            <a:r>
              <a:rPr lang="en-US" sz="2000">
                <a:solidFill>
                  <a:srgbClr val="545454"/>
                </a:solidFill>
                <a:latin typeface="Open Sauce Light"/>
              </a:rPr>
              <a:t>This is a helper function, which will come in handy during inference. This function returns a mapping from n-grams to their frequency in the dataset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250" y="0"/>
            <a:ext cx="18383250" cy="18383250"/>
          </a:xfrm>
          <a:custGeom>
            <a:avLst/>
            <a:gdLst/>
            <a:ahLst/>
            <a:cxnLst/>
            <a:rect l="l" t="t" r="r" b="b"/>
            <a:pathLst>
              <a:path w="18383250" h="18383250">
                <a:moveTo>
                  <a:pt x="0" y="0"/>
                </a:moveTo>
                <a:lnTo>
                  <a:pt x="18383250" y="0"/>
                </a:lnTo>
                <a:lnTo>
                  <a:pt x="18383250" y="18383250"/>
                </a:lnTo>
                <a:lnTo>
                  <a:pt x="0" y="18383250"/>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3" name="Freeform 3"/>
          <p:cNvSpPr/>
          <p:nvPr/>
        </p:nvSpPr>
        <p:spPr>
          <a:xfrm>
            <a:off x="-95250" y="7921827"/>
            <a:ext cx="9670212" cy="2365173"/>
          </a:xfrm>
          <a:custGeom>
            <a:avLst/>
            <a:gdLst/>
            <a:ahLst/>
            <a:cxnLst/>
            <a:rect l="l" t="t" r="r" b="b"/>
            <a:pathLst>
              <a:path w="9670212" h="2365173">
                <a:moveTo>
                  <a:pt x="0" y="0"/>
                </a:moveTo>
                <a:lnTo>
                  <a:pt x="9670212" y="0"/>
                </a:lnTo>
                <a:lnTo>
                  <a:pt x="9670212" y="2365173"/>
                </a:lnTo>
                <a:lnTo>
                  <a:pt x="0" y="2365173"/>
                </a:lnTo>
                <a:lnTo>
                  <a:pt x="0" y="0"/>
                </a:lnTo>
                <a:close/>
              </a:path>
            </a:pathLst>
          </a:custGeom>
          <a:blipFill>
            <a:blip r:embed="rId4"/>
            <a:stretch>
              <a:fillRect/>
            </a:stretch>
          </a:blipFill>
        </p:spPr>
      </p:sp>
      <p:sp>
        <p:nvSpPr>
          <p:cNvPr id="4" name="Freeform 4"/>
          <p:cNvSpPr/>
          <p:nvPr/>
        </p:nvSpPr>
        <p:spPr>
          <a:xfrm>
            <a:off x="13762750" y="-1763380"/>
            <a:ext cx="6958455" cy="5584160"/>
          </a:xfrm>
          <a:custGeom>
            <a:avLst/>
            <a:gdLst/>
            <a:ahLst/>
            <a:cxnLst/>
            <a:rect l="l" t="t" r="r" b="b"/>
            <a:pathLst>
              <a:path w="6958455" h="5584160">
                <a:moveTo>
                  <a:pt x="0" y="0"/>
                </a:moveTo>
                <a:lnTo>
                  <a:pt x="6958455" y="0"/>
                </a:lnTo>
                <a:lnTo>
                  <a:pt x="6958455" y="5584160"/>
                </a:lnTo>
                <a:lnTo>
                  <a:pt x="0" y="5584160"/>
                </a:lnTo>
                <a:lnTo>
                  <a:pt x="0" y="0"/>
                </a:lnTo>
                <a:close/>
              </a:path>
            </a:pathLst>
          </a:custGeom>
          <a:blipFill>
            <a:blip r:embed="rId5"/>
            <a:stretch>
              <a:fillRect/>
            </a:stretch>
          </a:blipFill>
        </p:spPr>
      </p:sp>
      <p:grpSp>
        <p:nvGrpSpPr>
          <p:cNvPr id="5" name="Group 5"/>
          <p:cNvGrpSpPr/>
          <p:nvPr/>
        </p:nvGrpSpPr>
        <p:grpSpPr>
          <a:xfrm>
            <a:off x="1028700" y="3274497"/>
            <a:ext cx="16230600" cy="5532952"/>
            <a:chOff x="0" y="0"/>
            <a:chExt cx="4274726" cy="1457238"/>
          </a:xfrm>
        </p:grpSpPr>
        <p:sp>
          <p:nvSpPr>
            <p:cNvPr id="6" name="Freeform 6"/>
            <p:cNvSpPr/>
            <p:nvPr/>
          </p:nvSpPr>
          <p:spPr>
            <a:xfrm>
              <a:off x="0" y="0"/>
              <a:ext cx="4274726" cy="1457238"/>
            </a:xfrm>
            <a:custGeom>
              <a:avLst/>
              <a:gdLst/>
              <a:ahLst/>
              <a:cxnLst/>
              <a:rect l="l" t="t" r="r" b="b"/>
              <a:pathLst>
                <a:path w="4274726" h="1457238">
                  <a:moveTo>
                    <a:pt x="24327" y="0"/>
                  </a:moveTo>
                  <a:lnTo>
                    <a:pt x="4250399" y="0"/>
                  </a:lnTo>
                  <a:cubicBezTo>
                    <a:pt x="4263834" y="0"/>
                    <a:pt x="4274726" y="10891"/>
                    <a:pt x="4274726" y="24327"/>
                  </a:cubicBezTo>
                  <a:lnTo>
                    <a:pt x="4274726" y="1432912"/>
                  </a:lnTo>
                  <a:cubicBezTo>
                    <a:pt x="4274726" y="1446347"/>
                    <a:pt x="4263834" y="1457238"/>
                    <a:pt x="4250399" y="1457238"/>
                  </a:cubicBezTo>
                  <a:lnTo>
                    <a:pt x="24327" y="1457238"/>
                  </a:lnTo>
                  <a:cubicBezTo>
                    <a:pt x="10891" y="1457238"/>
                    <a:pt x="0" y="1446347"/>
                    <a:pt x="0" y="1432912"/>
                  </a:cubicBezTo>
                  <a:lnTo>
                    <a:pt x="0" y="24327"/>
                  </a:lnTo>
                  <a:cubicBezTo>
                    <a:pt x="0" y="10891"/>
                    <a:pt x="10891" y="0"/>
                    <a:pt x="24327" y="0"/>
                  </a:cubicBezTo>
                  <a:close/>
                </a:path>
              </a:pathLst>
            </a:custGeom>
            <a:solidFill>
              <a:srgbClr val="F1F1F1"/>
            </a:solidFill>
            <a:ln cap="rnd">
              <a:noFill/>
              <a:prstDash val="solid"/>
              <a:round/>
            </a:ln>
          </p:spPr>
        </p:sp>
        <p:sp>
          <p:nvSpPr>
            <p:cNvPr id="7" name="TextBox 7"/>
            <p:cNvSpPr txBox="1"/>
            <p:nvPr/>
          </p:nvSpPr>
          <p:spPr>
            <a:xfrm>
              <a:off x="0" y="-47625"/>
              <a:ext cx="4274726" cy="1504863"/>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951929" y="6787663"/>
            <a:ext cx="4563798" cy="764494"/>
          </a:xfrm>
          <a:custGeom>
            <a:avLst/>
            <a:gdLst/>
            <a:ahLst/>
            <a:cxnLst/>
            <a:rect l="l" t="t" r="r" b="b"/>
            <a:pathLst>
              <a:path w="4563798" h="764494">
                <a:moveTo>
                  <a:pt x="0" y="0"/>
                </a:moveTo>
                <a:lnTo>
                  <a:pt x="4563797" y="0"/>
                </a:lnTo>
                <a:lnTo>
                  <a:pt x="4563797" y="764494"/>
                </a:lnTo>
                <a:lnTo>
                  <a:pt x="0" y="764494"/>
                </a:lnTo>
                <a:lnTo>
                  <a:pt x="0" y="0"/>
                </a:lnTo>
                <a:close/>
              </a:path>
            </a:pathLst>
          </a:custGeom>
          <a:blipFill>
            <a:blip r:embed="rId6"/>
            <a:stretch>
              <a:fillRect/>
            </a:stretch>
          </a:blipFill>
        </p:spPr>
      </p:sp>
      <p:sp>
        <p:nvSpPr>
          <p:cNvPr id="9" name="Freeform 9"/>
          <p:cNvSpPr/>
          <p:nvPr/>
        </p:nvSpPr>
        <p:spPr>
          <a:xfrm>
            <a:off x="8529195" y="6823075"/>
            <a:ext cx="7280215" cy="1209703"/>
          </a:xfrm>
          <a:custGeom>
            <a:avLst/>
            <a:gdLst/>
            <a:ahLst/>
            <a:cxnLst/>
            <a:rect l="l" t="t" r="r" b="b"/>
            <a:pathLst>
              <a:path w="7280215" h="1209703">
                <a:moveTo>
                  <a:pt x="0" y="0"/>
                </a:moveTo>
                <a:lnTo>
                  <a:pt x="7280215" y="0"/>
                </a:lnTo>
                <a:lnTo>
                  <a:pt x="7280215" y="1209703"/>
                </a:lnTo>
                <a:lnTo>
                  <a:pt x="0" y="1209703"/>
                </a:lnTo>
                <a:lnTo>
                  <a:pt x="0" y="0"/>
                </a:lnTo>
                <a:close/>
              </a:path>
            </a:pathLst>
          </a:custGeom>
          <a:blipFill>
            <a:blip r:embed="rId7"/>
            <a:stretch>
              <a:fillRect/>
            </a:stretch>
          </a:blipFill>
        </p:spPr>
      </p:sp>
      <p:sp>
        <p:nvSpPr>
          <p:cNvPr id="10" name="TextBox 10"/>
          <p:cNvSpPr txBox="1"/>
          <p:nvPr/>
        </p:nvSpPr>
        <p:spPr>
          <a:xfrm>
            <a:off x="5366214" y="1257300"/>
            <a:ext cx="7555573" cy="990601"/>
          </a:xfrm>
          <a:prstGeom prst="rect">
            <a:avLst/>
          </a:prstGeom>
        </p:spPr>
        <p:txBody>
          <a:bodyPr lIns="0" tIns="0" rIns="0" bIns="0" rtlCol="0" anchor="t">
            <a:spAutoFit/>
          </a:bodyPr>
          <a:lstStyle/>
          <a:p>
            <a:pPr algn="ctr">
              <a:lnSpc>
                <a:spcPts val="7200"/>
              </a:lnSpc>
            </a:pPr>
            <a:r>
              <a:rPr lang="en-US" sz="8000">
                <a:solidFill>
                  <a:srgbClr val="07356E"/>
                </a:solidFill>
                <a:latin typeface="Etna Sans Serif"/>
              </a:rPr>
              <a:t>K-Smoothing</a:t>
            </a:r>
          </a:p>
        </p:txBody>
      </p:sp>
      <p:sp>
        <p:nvSpPr>
          <p:cNvPr id="11" name="TextBox 11"/>
          <p:cNvSpPr txBox="1"/>
          <p:nvPr/>
        </p:nvSpPr>
        <p:spPr>
          <a:xfrm>
            <a:off x="1951929" y="4064000"/>
            <a:ext cx="4988370" cy="2111375"/>
          </a:xfrm>
          <a:prstGeom prst="rect">
            <a:avLst/>
          </a:prstGeom>
        </p:spPr>
        <p:txBody>
          <a:bodyPr lIns="0" tIns="0" rIns="0" bIns="0" rtlCol="0" anchor="t">
            <a:spAutoFit/>
          </a:bodyPr>
          <a:lstStyle/>
          <a:p>
            <a:pPr>
              <a:lnSpc>
                <a:spcPts val="2800"/>
              </a:lnSpc>
            </a:pPr>
            <a:r>
              <a:rPr lang="en-US" sz="2000">
                <a:solidFill>
                  <a:srgbClr val="545454"/>
                </a:solidFill>
                <a:latin typeface="Open Sauce Light"/>
              </a:rPr>
              <a:t>This function calculates the priority for the next word given the prior n-gram. This function also implements k-smoothing which helps account for unseen n-grams. Using the previously defined formula:</a:t>
            </a:r>
          </a:p>
        </p:txBody>
      </p:sp>
      <p:sp>
        <p:nvSpPr>
          <p:cNvPr id="12" name="TextBox 12"/>
          <p:cNvSpPr txBox="1"/>
          <p:nvPr/>
        </p:nvSpPr>
        <p:spPr>
          <a:xfrm>
            <a:off x="7942941" y="4064000"/>
            <a:ext cx="9015297" cy="2463800"/>
          </a:xfrm>
          <a:prstGeom prst="rect">
            <a:avLst/>
          </a:prstGeom>
        </p:spPr>
        <p:txBody>
          <a:bodyPr lIns="0" tIns="0" rIns="0" bIns="0" rtlCol="0" anchor="t">
            <a:spAutoFit/>
          </a:bodyPr>
          <a:lstStyle/>
          <a:p>
            <a:pPr>
              <a:lnSpc>
                <a:spcPts val="2800"/>
              </a:lnSpc>
            </a:pPr>
            <a:r>
              <a:rPr lang="en-US" sz="2000">
                <a:solidFill>
                  <a:srgbClr val="545454"/>
                </a:solidFill>
                <a:latin typeface="Open Sauce Light"/>
              </a:rPr>
              <a:t>But what if we come across a n-gram that wasn't in the training set. Then our denominator would become zero and our definition of probability would become invalid. Thus, we use k-smoothing, which adds a positive constant </a:t>
            </a:r>
            <a:r>
              <a:rPr lang="en-US" sz="2000">
                <a:solidFill>
                  <a:srgbClr val="545454"/>
                </a:solidFill>
                <a:latin typeface="Open Sauce Bold"/>
              </a:rPr>
              <a:t>k</a:t>
            </a:r>
            <a:r>
              <a:rPr lang="en-US" sz="2000">
                <a:solidFill>
                  <a:srgbClr val="545454"/>
                </a:solidFill>
                <a:latin typeface="Open Sauce Light"/>
              </a:rPr>
              <a:t> to each numerator, and </a:t>
            </a:r>
            <a:r>
              <a:rPr lang="en-US" sz="2000">
                <a:solidFill>
                  <a:srgbClr val="545454"/>
                </a:solidFill>
                <a:latin typeface="Open Sauce Bold"/>
                <a:ea typeface="Open Sauce Bold"/>
              </a:rPr>
              <a:t>k×|V|</a:t>
            </a:r>
            <a:r>
              <a:rPr lang="en-US" sz="2000">
                <a:solidFill>
                  <a:srgbClr val="545454"/>
                </a:solidFill>
                <a:latin typeface="Open Sauce Light"/>
              </a:rPr>
              <a:t> in the denominator, where </a:t>
            </a:r>
            <a:r>
              <a:rPr lang="en-US" sz="2000">
                <a:solidFill>
                  <a:srgbClr val="545454"/>
                </a:solidFill>
                <a:latin typeface="Open Sauce Bold"/>
              </a:rPr>
              <a:t>|V|</a:t>
            </a:r>
            <a:r>
              <a:rPr lang="en-US" sz="2000">
                <a:solidFill>
                  <a:srgbClr val="545454"/>
                </a:solidFill>
                <a:latin typeface="Open Sauce Light"/>
              </a:rPr>
              <a:t> is the number of words in the vocabulary. This ensures any n-gram with zero count has the same probability of </a:t>
            </a:r>
            <a:r>
              <a:rPr lang="en-US" sz="2000">
                <a:solidFill>
                  <a:srgbClr val="545454"/>
                </a:solidFill>
                <a:latin typeface="Open Sauce Bold"/>
              </a:rPr>
              <a:t>1/|V|</a:t>
            </a:r>
            <a:r>
              <a:rPr lang="en-US" sz="2000">
                <a:solidFill>
                  <a:srgbClr val="545454"/>
                </a:solidFill>
                <a:latin typeface="Open Sauce Light"/>
              </a:rPr>
              <a:t>. Thus, our original estimation get's modified to:</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250" y="0"/>
            <a:ext cx="18383250" cy="18383250"/>
          </a:xfrm>
          <a:custGeom>
            <a:avLst/>
            <a:gdLst/>
            <a:ahLst/>
            <a:cxnLst/>
            <a:rect l="l" t="t" r="r" b="b"/>
            <a:pathLst>
              <a:path w="18383250" h="18383250">
                <a:moveTo>
                  <a:pt x="0" y="0"/>
                </a:moveTo>
                <a:lnTo>
                  <a:pt x="18383250" y="0"/>
                </a:lnTo>
                <a:lnTo>
                  <a:pt x="18383250" y="18383250"/>
                </a:lnTo>
                <a:lnTo>
                  <a:pt x="0" y="18383250"/>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3" name="Freeform 3"/>
          <p:cNvSpPr/>
          <p:nvPr/>
        </p:nvSpPr>
        <p:spPr>
          <a:xfrm>
            <a:off x="-95250" y="7921827"/>
            <a:ext cx="9670212" cy="2365173"/>
          </a:xfrm>
          <a:custGeom>
            <a:avLst/>
            <a:gdLst/>
            <a:ahLst/>
            <a:cxnLst/>
            <a:rect l="l" t="t" r="r" b="b"/>
            <a:pathLst>
              <a:path w="9670212" h="2365173">
                <a:moveTo>
                  <a:pt x="0" y="0"/>
                </a:moveTo>
                <a:lnTo>
                  <a:pt x="9670212" y="0"/>
                </a:lnTo>
                <a:lnTo>
                  <a:pt x="9670212" y="2365173"/>
                </a:lnTo>
                <a:lnTo>
                  <a:pt x="0" y="2365173"/>
                </a:lnTo>
                <a:lnTo>
                  <a:pt x="0" y="0"/>
                </a:lnTo>
                <a:close/>
              </a:path>
            </a:pathLst>
          </a:custGeom>
          <a:blipFill>
            <a:blip r:embed="rId4"/>
            <a:stretch>
              <a:fillRect/>
            </a:stretch>
          </a:blipFill>
        </p:spPr>
      </p:sp>
      <p:sp>
        <p:nvSpPr>
          <p:cNvPr id="4" name="Freeform 4"/>
          <p:cNvSpPr/>
          <p:nvPr/>
        </p:nvSpPr>
        <p:spPr>
          <a:xfrm>
            <a:off x="13762750" y="-1763380"/>
            <a:ext cx="6958455" cy="5584160"/>
          </a:xfrm>
          <a:custGeom>
            <a:avLst/>
            <a:gdLst/>
            <a:ahLst/>
            <a:cxnLst/>
            <a:rect l="l" t="t" r="r" b="b"/>
            <a:pathLst>
              <a:path w="6958455" h="5584160">
                <a:moveTo>
                  <a:pt x="0" y="0"/>
                </a:moveTo>
                <a:lnTo>
                  <a:pt x="6958455" y="0"/>
                </a:lnTo>
                <a:lnTo>
                  <a:pt x="6958455" y="5584160"/>
                </a:lnTo>
                <a:lnTo>
                  <a:pt x="0" y="5584160"/>
                </a:lnTo>
                <a:lnTo>
                  <a:pt x="0" y="0"/>
                </a:lnTo>
                <a:close/>
              </a:path>
            </a:pathLst>
          </a:custGeom>
          <a:blipFill>
            <a:blip r:embed="rId5"/>
            <a:stretch>
              <a:fillRect/>
            </a:stretch>
          </a:blipFill>
        </p:spPr>
      </p:sp>
      <p:grpSp>
        <p:nvGrpSpPr>
          <p:cNvPr id="5" name="Group 5"/>
          <p:cNvGrpSpPr/>
          <p:nvPr/>
        </p:nvGrpSpPr>
        <p:grpSpPr>
          <a:xfrm>
            <a:off x="2419778" y="2821698"/>
            <a:ext cx="13555449" cy="7815747"/>
            <a:chOff x="0" y="0"/>
            <a:chExt cx="3570159" cy="2058468"/>
          </a:xfrm>
        </p:grpSpPr>
        <p:sp>
          <p:nvSpPr>
            <p:cNvPr id="6" name="Freeform 6"/>
            <p:cNvSpPr/>
            <p:nvPr/>
          </p:nvSpPr>
          <p:spPr>
            <a:xfrm>
              <a:off x="0" y="0"/>
              <a:ext cx="3570160" cy="2058468"/>
            </a:xfrm>
            <a:custGeom>
              <a:avLst/>
              <a:gdLst/>
              <a:ahLst/>
              <a:cxnLst/>
              <a:rect l="l" t="t" r="r" b="b"/>
              <a:pathLst>
                <a:path w="3570160" h="2058468">
                  <a:moveTo>
                    <a:pt x="29128" y="0"/>
                  </a:moveTo>
                  <a:lnTo>
                    <a:pt x="3541032" y="0"/>
                  </a:lnTo>
                  <a:cubicBezTo>
                    <a:pt x="3557119" y="0"/>
                    <a:pt x="3570160" y="13041"/>
                    <a:pt x="3570160" y="29128"/>
                  </a:cubicBezTo>
                  <a:lnTo>
                    <a:pt x="3570160" y="2029341"/>
                  </a:lnTo>
                  <a:cubicBezTo>
                    <a:pt x="3570160" y="2045427"/>
                    <a:pt x="3557119" y="2058468"/>
                    <a:pt x="3541032" y="2058468"/>
                  </a:cubicBezTo>
                  <a:lnTo>
                    <a:pt x="29128" y="2058468"/>
                  </a:lnTo>
                  <a:cubicBezTo>
                    <a:pt x="13041" y="2058468"/>
                    <a:pt x="0" y="2045427"/>
                    <a:pt x="0" y="2029341"/>
                  </a:cubicBezTo>
                  <a:lnTo>
                    <a:pt x="0" y="29128"/>
                  </a:lnTo>
                  <a:cubicBezTo>
                    <a:pt x="0" y="13041"/>
                    <a:pt x="13041" y="0"/>
                    <a:pt x="29128" y="0"/>
                  </a:cubicBezTo>
                  <a:close/>
                </a:path>
              </a:pathLst>
            </a:custGeom>
            <a:solidFill>
              <a:srgbClr val="F7F7F7"/>
            </a:solidFill>
            <a:ln cap="rnd">
              <a:noFill/>
              <a:prstDash val="solid"/>
              <a:round/>
            </a:ln>
          </p:spPr>
        </p:sp>
        <p:sp>
          <p:nvSpPr>
            <p:cNvPr id="7" name="TextBox 7"/>
            <p:cNvSpPr txBox="1"/>
            <p:nvPr/>
          </p:nvSpPr>
          <p:spPr>
            <a:xfrm>
              <a:off x="0" y="-47625"/>
              <a:ext cx="3570159" cy="2106093"/>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3137507" y="3181724"/>
            <a:ext cx="11917736" cy="6528336"/>
          </a:xfrm>
          <a:custGeom>
            <a:avLst/>
            <a:gdLst/>
            <a:ahLst/>
            <a:cxnLst/>
            <a:rect l="l" t="t" r="r" b="b"/>
            <a:pathLst>
              <a:path w="11917736" h="6528336">
                <a:moveTo>
                  <a:pt x="0" y="0"/>
                </a:moveTo>
                <a:lnTo>
                  <a:pt x="11917736" y="0"/>
                </a:lnTo>
                <a:lnTo>
                  <a:pt x="11917736" y="6528336"/>
                </a:lnTo>
                <a:lnTo>
                  <a:pt x="0" y="6528336"/>
                </a:lnTo>
                <a:lnTo>
                  <a:pt x="0" y="0"/>
                </a:lnTo>
                <a:close/>
              </a:path>
            </a:pathLst>
          </a:custGeom>
          <a:blipFill>
            <a:blip r:embed="rId6"/>
            <a:stretch>
              <a:fillRect/>
            </a:stretch>
          </a:blipFill>
        </p:spPr>
      </p:sp>
      <p:sp>
        <p:nvSpPr>
          <p:cNvPr id="9" name="TextBox 9"/>
          <p:cNvSpPr txBox="1"/>
          <p:nvPr/>
        </p:nvSpPr>
        <p:spPr>
          <a:xfrm>
            <a:off x="5366214" y="1257300"/>
            <a:ext cx="7555573" cy="990601"/>
          </a:xfrm>
          <a:prstGeom prst="rect">
            <a:avLst/>
          </a:prstGeom>
        </p:spPr>
        <p:txBody>
          <a:bodyPr lIns="0" tIns="0" rIns="0" bIns="0" rtlCol="0" anchor="t">
            <a:spAutoFit/>
          </a:bodyPr>
          <a:lstStyle/>
          <a:p>
            <a:pPr algn="ctr">
              <a:lnSpc>
                <a:spcPts val="7200"/>
              </a:lnSpc>
            </a:pPr>
            <a:r>
              <a:rPr lang="en-US" sz="8000">
                <a:solidFill>
                  <a:srgbClr val="07356E"/>
                </a:solidFill>
                <a:latin typeface="Etna Sans Serif"/>
              </a:rPr>
              <a:t>K-Smoothing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250" y="0"/>
            <a:ext cx="18383250" cy="18383250"/>
          </a:xfrm>
          <a:custGeom>
            <a:avLst/>
            <a:gdLst/>
            <a:ahLst/>
            <a:cxnLst/>
            <a:rect l="l" t="t" r="r" b="b"/>
            <a:pathLst>
              <a:path w="18383250" h="18383250">
                <a:moveTo>
                  <a:pt x="0" y="0"/>
                </a:moveTo>
                <a:lnTo>
                  <a:pt x="18383250" y="0"/>
                </a:lnTo>
                <a:lnTo>
                  <a:pt x="18383250" y="18383250"/>
                </a:lnTo>
                <a:lnTo>
                  <a:pt x="0" y="18383250"/>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3" name="Freeform 3"/>
          <p:cNvSpPr/>
          <p:nvPr/>
        </p:nvSpPr>
        <p:spPr>
          <a:xfrm>
            <a:off x="-95250" y="7921827"/>
            <a:ext cx="9670212" cy="2365173"/>
          </a:xfrm>
          <a:custGeom>
            <a:avLst/>
            <a:gdLst/>
            <a:ahLst/>
            <a:cxnLst/>
            <a:rect l="l" t="t" r="r" b="b"/>
            <a:pathLst>
              <a:path w="9670212" h="2365173">
                <a:moveTo>
                  <a:pt x="0" y="0"/>
                </a:moveTo>
                <a:lnTo>
                  <a:pt x="9670212" y="0"/>
                </a:lnTo>
                <a:lnTo>
                  <a:pt x="9670212" y="2365173"/>
                </a:lnTo>
                <a:lnTo>
                  <a:pt x="0" y="2365173"/>
                </a:lnTo>
                <a:lnTo>
                  <a:pt x="0" y="0"/>
                </a:lnTo>
                <a:close/>
              </a:path>
            </a:pathLst>
          </a:custGeom>
          <a:blipFill>
            <a:blip r:embed="rId4"/>
            <a:stretch>
              <a:fillRect/>
            </a:stretch>
          </a:blipFill>
        </p:spPr>
      </p:sp>
      <p:sp>
        <p:nvSpPr>
          <p:cNvPr id="4" name="Freeform 4"/>
          <p:cNvSpPr/>
          <p:nvPr/>
        </p:nvSpPr>
        <p:spPr>
          <a:xfrm>
            <a:off x="13762750" y="-1763380"/>
            <a:ext cx="6958455" cy="5584160"/>
          </a:xfrm>
          <a:custGeom>
            <a:avLst/>
            <a:gdLst/>
            <a:ahLst/>
            <a:cxnLst/>
            <a:rect l="l" t="t" r="r" b="b"/>
            <a:pathLst>
              <a:path w="6958455" h="5584160">
                <a:moveTo>
                  <a:pt x="0" y="0"/>
                </a:moveTo>
                <a:lnTo>
                  <a:pt x="6958455" y="0"/>
                </a:lnTo>
                <a:lnTo>
                  <a:pt x="6958455" y="5584160"/>
                </a:lnTo>
                <a:lnTo>
                  <a:pt x="0" y="5584160"/>
                </a:lnTo>
                <a:lnTo>
                  <a:pt x="0" y="0"/>
                </a:lnTo>
                <a:close/>
              </a:path>
            </a:pathLst>
          </a:custGeom>
          <a:blipFill>
            <a:blip r:embed="rId5"/>
            <a:stretch>
              <a:fillRect/>
            </a:stretch>
          </a:blipFill>
        </p:spPr>
      </p:sp>
      <p:grpSp>
        <p:nvGrpSpPr>
          <p:cNvPr id="5" name="Group 5"/>
          <p:cNvGrpSpPr/>
          <p:nvPr/>
        </p:nvGrpSpPr>
        <p:grpSpPr>
          <a:xfrm>
            <a:off x="3650348" y="2604654"/>
            <a:ext cx="10987304" cy="8065428"/>
            <a:chOff x="0" y="0"/>
            <a:chExt cx="2893776" cy="2124228"/>
          </a:xfrm>
        </p:grpSpPr>
        <p:sp>
          <p:nvSpPr>
            <p:cNvPr id="6" name="Freeform 6"/>
            <p:cNvSpPr/>
            <p:nvPr/>
          </p:nvSpPr>
          <p:spPr>
            <a:xfrm>
              <a:off x="0" y="0"/>
              <a:ext cx="2893776" cy="2124228"/>
            </a:xfrm>
            <a:custGeom>
              <a:avLst/>
              <a:gdLst/>
              <a:ahLst/>
              <a:cxnLst/>
              <a:rect l="l" t="t" r="r" b="b"/>
              <a:pathLst>
                <a:path w="2893776" h="2124228">
                  <a:moveTo>
                    <a:pt x="35936" y="0"/>
                  </a:moveTo>
                  <a:lnTo>
                    <a:pt x="2857840" y="0"/>
                  </a:lnTo>
                  <a:cubicBezTo>
                    <a:pt x="2867371" y="0"/>
                    <a:pt x="2876511" y="3786"/>
                    <a:pt x="2883250" y="10525"/>
                  </a:cubicBezTo>
                  <a:cubicBezTo>
                    <a:pt x="2889990" y="17265"/>
                    <a:pt x="2893776" y="26405"/>
                    <a:pt x="2893776" y="35936"/>
                  </a:cubicBezTo>
                  <a:lnTo>
                    <a:pt x="2893776" y="2088292"/>
                  </a:lnTo>
                  <a:cubicBezTo>
                    <a:pt x="2893776" y="2108139"/>
                    <a:pt x="2877687" y="2124228"/>
                    <a:pt x="2857840" y="2124228"/>
                  </a:cubicBezTo>
                  <a:lnTo>
                    <a:pt x="35936" y="2124228"/>
                  </a:lnTo>
                  <a:cubicBezTo>
                    <a:pt x="26405" y="2124228"/>
                    <a:pt x="17265" y="2120442"/>
                    <a:pt x="10525" y="2113703"/>
                  </a:cubicBezTo>
                  <a:cubicBezTo>
                    <a:pt x="3786" y="2106963"/>
                    <a:pt x="0" y="2097823"/>
                    <a:pt x="0" y="2088292"/>
                  </a:cubicBezTo>
                  <a:lnTo>
                    <a:pt x="0" y="35936"/>
                  </a:lnTo>
                  <a:cubicBezTo>
                    <a:pt x="0" y="26405"/>
                    <a:pt x="3786" y="17265"/>
                    <a:pt x="10525" y="10525"/>
                  </a:cubicBezTo>
                  <a:cubicBezTo>
                    <a:pt x="17265" y="3786"/>
                    <a:pt x="26405" y="0"/>
                    <a:pt x="35936" y="0"/>
                  </a:cubicBezTo>
                  <a:close/>
                </a:path>
              </a:pathLst>
            </a:custGeom>
            <a:solidFill>
              <a:srgbClr val="F7F7F7"/>
            </a:solidFill>
            <a:ln cap="rnd">
              <a:noFill/>
              <a:prstDash val="solid"/>
              <a:round/>
            </a:ln>
          </p:spPr>
        </p:sp>
        <p:sp>
          <p:nvSpPr>
            <p:cNvPr id="7" name="TextBox 7"/>
            <p:cNvSpPr txBox="1"/>
            <p:nvPr/>
          </p:nvSpPr>
          <p:spPr>
            <a:xfrm>
              <a:off x="0" y="-47625"/>
              <a:ext cx="2893776" cy="2171853"/>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4213824" y="2795154"/>
            <a:ext cx="9860352" cy="7167945"/>
          </a:xfrm>
          <a:custGeom>
            <a:avLst/>
            <a:gdLst/>
            <a:ahLst/>
            <a:cxnLst/>
            <a:rect l="l" t="t" r="r" b="b"/>
            <a:pathLst>
              <a:path w="9860352" h="7167945">
                <a:moveTo>
                  <a:pt x="0" y="0"/>
                </a:moveTo>
                <a:lnTo>
                  <a:pt x="9860352" y="0"/>
                </a:lnTo>
                <a:lnTo>
                  <a:pt x="9860352" y="7167945"/>
                </a:lnTo>
                <a:lnTo>
                  <a:pt x="0" y="7167945"/>
                </a:lnTo>
                <a:lnTo>
                  <a:pt x="0" y="0"/>
                </a:lnTo>
                <a:close/>
              </a:path>
            </a:pathLst>
          </a:custGeom>
          <a:blipFill>
            <a:blip r:embed="rId6"/>
            <a:stretch>
              <a:fillRect/>
            </a:stretch>
          </a:blipFill>
        </p:spPr>
      </p:sp>
      <p:sp>
        <p:nvSpPr>
          <p:cNvPr id="9" name="TextBox 9"/>
          <p:cNvSpPr txBox="1"/>
          <p:nvPr/>
        </p:nvSpPr>
        <p:spPr>
          <a:xfrm>
            <a:off x="5366214" y="1257300"/>
            <a:ext cx="7555573" cy="990601"/>
          </a:xfrm>
          <a:prstGeom prst="rect">
            <a:avLst/>
          </a:prstGeom>
        </p:spPr>
        <p:txBody>
          <a:bodyPr lIns="0" tIns="0" rIns="0" bIns="0" rtlCol="0" anchor="t">
            <a:spAutoFit/>
          </a:bodyPr>
          <a:lstStyle/>
          <a:p>
            <a:pPr algn="ctr">
              <a:lnSpc>
                <a:spcPts val="7200"/>
              </a:lnSpc>
            </a:pPr>
            <a:r>
              <a:rPr lang="en-US" sz="8000">
                <a:solidFill>
                  <a:srgbClr val="07356E"/>
                </a:solidFill>
                <a:latin typeface="Etna Sans Serif"/>
              </a:rPr>
              <a:t>K-Smoothing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250" y="0"/>
            <a:ext cx="18383250" cy="18383250"/>
          </a:xfrm>
          <a:custGeom>
            <a:avLst/>
            <a:gdLst/>
            <a:ahLst/>
            <a:cxnLst/>
            <a:rect l="l" t="t" r="r" b="b"/>
            <a:pathLst>
              <a:path w="18383250" h="18383250">
                <a:moveTo>
                  <a:pt x="0" y="0"/>
                </a:moveTo>
                <a:lnTo>
                  <a:pt x="18383250" y="0"/>
                </a:lnTo>
                <a:lnTo>
                  <a:pt x="18383250" y="18383250"/>
                </a:lnTo>
                <a:lnTo>
                  <a:pt x="0" y="18383250"/>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3" name="Freeform 3"/>
          <p:cNvSpPr/>
          <p:nvPr/>
        </p:nvSpPr>
        <p:spPr>
          <a:xfrm>
            <a:off x="-95250" y="7921827"/>
            <a:ext cx="9670212" cy="2365173"/>
          </a:xfrm>
          <a:custGeom>
            <a:avLst/>
            <a:gdLst/>
            <a:ahLst/>
            <a:cxnLst/>
            <a:rect l="l" t="t" r="r" b="b"/>
            <a:pathLst>
              <a:path w="9670212" h="2365173">
                <a:moveTo>
                  <a:pt x="0" y="0"/>
                </a:moveTo>
                <a:lnTo>
                  <a:pt x="9670212" y="0"/>
                </a:lnTo>
                <a:lnTo>
                  <a:pt x="9670212" y="2365173"/>
                </a:lnTo>
                <a:lnTo>
                  <a:pt x="0" y="2365173"/>
                </a:lnTo>
                <a:lnTo>
                  <a:pt x="0" y="0"/>
                </a:lnTo>
                <a:close/>
              </a:path>
            </a:pathLst>
          </a:custGeom>
          <a:blipFill>
            <a:blip r:embed="rId4"/>
            <a:stretch>
              <a:fillRect/>
            </a:stretch>
          </a:blipFill>
        </p:spPr>
      </p:sp>
      <p:sp>
        <p:nvSpPr>
          <p:cNvPr id="4" name="Freeform 4"/>
          <p:cNvSpPr/>
          <p:nvPr/>
        </p:nvSpPr>
        <p:spPr>
          <a:xfrm>
            <a:off x="13762750" y="-1763380"/>
            <a:ext cx="6958455" cy="5584160"/>
          </a:xfrm>
          <a:custGeom>
            <a:avLst/>
            <a:gdLst/>
            <a:ahLst/>
            <a:cxnLst/>
            <a:rect l="l" t="t" r="r" b="b"/>
            <a:pathLst>
              <a:path w="6958455" h="5584160">
                <a:moveTo>
                  <a:pt x="0" y="0"/>
                </a:moveTo>
                <a:lnTo>
                  <a:pt x="6958455" y="0"/>
                </a:lnTo>
                <a:lnTo>
                  <a:pt x="6958455" y="5584160"/>
                </a:lnTo>
                <a:lnTo>
                  <a:pt x="0" y="5584160"/>
                </a:lnTo>
                <a:lnTo>
                  <a:pt x="0" y="0"/>
                </a:lnTo>
                <a:close/>
              </a:path>
            </a:pathLst>
          </a:custGeom>
          <a:blipFill>
            <a:blip r:embed="rId5"/>
            <a:stretch>
              <a:fillRect/>
            </a:stretch>
          </a:blipFill>
        </p:spPr>
      </p:sp>
      <p:grpSp>
        <p:nvGrpSpPr>
          <p:cNvPr id="5" name="Group 5"/>
          <p:cNvGrpSpPr/>
          <p:nvPr/>
        </p:nvGrpSpPr>
        <p:grpSpPr>
          <a:xfrm>
            <a:off x="1459662" y="2634355"/>
            <a:ext cx="16230600" cy="6470059"/>
            <a:chOff x="0" y="-47625"/>
            <a:chExt cx="4274726" cy="1704048"/>
          </a:xfrm>
        </p:grpSpPr>
        <p:sp>
          <p:nvSpPr>
            <p:cNvPr id="6" name="Freeform 6"/>
            <p:cNvSpPr/>
            <p:nvPr/>
          </p:nvSpPr>
          <p:spPr>
            <a:xfrm>
              <a:off x="0" y="0"/>
              <a:ext cx="4274726" cy="1656423"/>
            </a:xfrm>
            <a:custGeom>
              <a:avLst/>
              <a:gdLst/>
              <a:ahLst/>
              <a:cxnLst/>
              <a:rect l="l" t="t" r="r" b="b"/>
              <a:pathLst>
                <a:path w="4274726" h="1656423">
                  <a:moveTo>
                    <a:pt x="24327" y="0"/>
                  </a:moveTo>
                  <a:lnTo>
                    <a:pt x="4250399" y="0"/>
                  </a:lnTo>
                  <a:cubicBezTo>
                    <a:pt x="4263834" y="0"/>
                    <a:pt x="4274726" y="10891"/>
                    <a:pt x="4274726" y="24327"/>
                  </a:cubicBezTo>
                  <a:lnTo>
                    <a:pt x="4274726" y="1632097"/>
                  </a:lnTo>
                  <a:cubicBezTo>
                    <a:pt x="4274726" y="1645532"/>
                    <a:pt x="4263834" y="1656423"/>
                    <a:pt x="4250399" y="1656423"/>
                  </a:cubicBezTo>
                  <a:lnTo>
                    <a:pt x="24327" y="1656423"/>
                  </a:lnTo>
                  <a:cubicBezTo>
                    <a:pt x="10891" y="1656423"/>
                    <a:pt x="0" y="1645532"/>
                    <a:pt x="0" y="1632097"/>
                  </a:cubicBezTo>
                  <a:lnTo>
                    <a:pt x="0" y="24327"/>
                  </a:lnTo>
                  <a:cubicBezTo>
                    <a:pt x="0" y="10891"/>
                    <a:pt x="10891" y="0"/>
                    <a:pt x="24327" y="0"/>
                  </a:cubicBezTo>
                  <a:close/>
                </a:path>
              </a:pathLst>
            </a:custGeom>
            <a:solidFill>
              <a:srgbClr val="F1F1F1"/>
            </a:solidFill>
            <a:ln cap="rnd">
              <a:noFill/>
              <a:prstDash val="solid"/>
              <a:round/>
            </a:ln>
          </p:spPr>
          <p:txBody>
            <a:bodyPr/>
            <a:lstStyle/>
            <a:p>
              <a:endParaRPr lang="en-IN" dirty="0"/>
            </a:p>
          </p:txBody>
        </p:sp>
        <p:sp>
          <p:nvSpPr>
            <p:cNvPr id="7" name="TextBox 7"/>
            <p:cNvSpPr txBox="1"/>
            <p:nvPr/>
          </p:nvSpPr>
          <p:spPr>
            <a:xfrm>
              <a:off x="0" y="-47625"/>
              <a:ext cx="4274726" cy="1704048"/>
            </a:xfrm>
            <a:prstGeom prst="rect">
              <a:avLst/>
            </a:prstGeom>
          </p:spPr>
          <p:txBody>
            <a:bodyPr lIns="50800" tIns="50800" rIns="50800" bIns="50800" rtlCol="0" anchor="ctr"/>
            <a:lstStyle/>
            <a:p>
              <a:pPr algn="ctr">
                <a:lnSpc>
                  <a:spcPts val="2659"/>
                </a:lnSpc>
              </a:pPr>
              <a:endParaRPr>
                <a:solidFill>
                  <a:srgbClr val="FF0000"/>
                </a:solidFill>
              </a:endParaRPr>
            </a:p>
          </p:txBody>
        </p:sp>
      </p:grpSp>
      <p:sp>
        <p:nvSpPr>
          <p:cNvPr id="8" name="Freeform 8"/>
          <p:cNvSpPr/>
          <p:nvPr/>
        </p:nvSpPr>
        <p:spPr>
          <a:xfrm>
            <a:off x="1992735" y="4884028"/>
            <a:ext cx="8300802" cy="3471385"/>
          </a:xfrm>
          <a:custGeom>
            <a:avLst/>
            <a:gdLst/>
            <a:ahLst/>
            <a:cxnLst/>
            <a:rect l="l" t="t" r="r" b="b"/>
            <a:pathLst>
              <a:path w="8300802" h="3471385">
                <a:moveTo>
                  <a:pt x="0" y="0"/>
                </a:moveTo>
                <a:lnTo>
                  <a:pt x="8300802" y="0"/>
                </a:lnTo>
                <a:lnTo>
                  <a:pt x="8300802" y="3471385"/>
                </a:lnTo>
                <a:lnTo>
                  <a:pt x="0" y="3471385"/>
                </a:lnTo>
                <a:lnTo>
                  <a:pt x="0" y="0"/>
                </a:lnTo>
                <a:close/>
              </a:path>
            </a:pathLst>
          </a:custGeom>
          <a:blipFill>
            <a:blip r:embed="rId6"/>
            <a:stretch>
              <a:fillRect r="-28" b="-98566"/>
            </a:stretch>
          </a:blipFill>
        </p:spPr>
      </p:sp>
      <p:sp>
        <p:nvSpPr>
          <p:cNvPr id="9" name="Freeform 9"/>
          <p:cNvSpPr/>
          <p:nvPr/>
        </p:nvSpPr>
        <p:spPr>
          <a:xfrm>
            <a:off x="10817976" y="5268555"/>
            <a:ext cx="5889548" cy="3086857"/>
          </a:xfrm>
          <a:custGeom>
            <a:avLst/>
            <a:gdLst/>
            <a:ahLst/>
            <a:cxnLst/>
            <a:rect l="l" t="t" r="r" b="b"/>
            <a:pathLst>
              <a:path w="5889548" h="3086857">
                <a:moveTo>
                  <a:pt x="0" y="0"/>
                </a:moveTo>
                <a:lnTo>
                  <a:pt x="5889548" y="0"/>
                </a:lnTo>
                <a:lnTo>
                  <a:pt x="5889548" y="3086858"/>
                </a:lnTo>
                <a:lnTo>
                  <a:pt x="0" y="3086858"/>
                </a:lnTo>
                <a:lnTo>
                  <a:pt x="0" y="0"/>
                </a:lnTo>
                <a:close/>
              </a:path>
            </a:pathLst>
          </a:custGeom>
          <a:blipFill>
            <a:blip r:embed="rId6"/>
            <a:stretch>
              <a:fillRect t="-102588" r="-27903"/>
            </a:stretch>
          </a:blipFill>
          <a:ln w="38100" cap="sq">
            <a:solidFill>
              <a:srgbClr val="0C7998"/>
            </a:solidFill>
            <a:prstDash val="solid"/>
            <a:miter/>
          </a:ln>
        </p:spPr>
      </p:sp>
      <p:sp>
        <p:nvSpPr>
          <p:cNvPr id="10" name="Freeform 10"/>
          <p:cNvSpPr/>
          <p:nvPr/>
        </p:nvSpPr>
        <p:spPr>
          <a:xfrm rot="926166">
            <a:off x="8908600" y="5268555"/>
            <a:ext cx="1562351" cy="3182378"/>
          </a:xfrm>
          <a:custGeom>
            <a:avLst/>
            <a:gdLst/>
            <a:ahLst/>
            <a:cxnLst/>
            <a:rect l="l" t="t" r="r" b="b"/>
            <a:pathLst>
              <a:path w="1562351" h="3182378">
                <a:moveTo>
                  <a:pt x="0" y="0"/>
                </a:moveTo>
                <a:lnTo>
                  <a:pt x="1562350" y="0"/>
                </a:lnTo>
                <a:lnTo>
                  <a:pt x="1562350" y="3182378"/>
                </a:lnTo>
                <a:lnTo>
                  <a:pt x="0" y="31823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1460850" y="1112322"/>
            <a:ext cx="11875764" cy="990601"/>
          </a:xfrm>
          <a:prstGeom prst="rect">
            <a:avLst/>
          </a:prstGeom>
        </p:spPr>
        <p:txBody>
          <a:bodyPr lIns="0" tIns="0" rIns="0" bIns="0" rtlCol="0" anchor="t">
            <a:spAutoFit/>
          </a:bodyPr>
          <a:lstStyle/>
          <a:p>
            <a:pPr algn="ctr">
              <a:lnSpc>
                <a:spcPts val="7200"/>
              </a:lnSpc>
            </a:pPr>
            <a:r>
              <a:rPr lang="en-US" sz="8000" dirty="0">
                <a:solidFill>
                  <a:srgbClr val="07356E"/>
                </a:solidFill>
                <a:latin typeface="Etna Sans Serif"/>
              </a:rPr>
              <a:t>Auto-Complete System</a:t>
            </a:r>
          </a:p>
        </p:txBody>
      </p:sp>
      <p:sp>
        <p:nvSpPr>
          <p:cNvPr id="12" name="TextBox 12"/>
          <p:cNvSpPr txBox="1"/>
          <p:nvPr/>
        </p:nvSpPr>
        <p:spPr>
          <a:xfrm>
            <a:off x="2044128" y="3582655"/>
            <a:ext cx="14787433" cy="701675"/>
          </a:xfrm>
          <a:prstGeom prst="rect">
            <a:avLst/>
          </a:prstGeom>
        </p:spPr>
        <p:txBody>
          <a:bodyPr lIns="0" tIns="0" rIns="0" bIns="0" rtlCol="0" anchor="t">
            <a:spAutoFit/>
          </a:bodyPr>
          <a:lstStyle/>
          <a:p>
            <a:pPr>
              <a:lnSpc>
                <a:spcPts val="2800"/>
              </a:lnSpc>
            </a:pPr>
            <a:r>
              <a:rPr lang="en-US" sz="2000">
                <a:solidFill>
                  <a:srgbClr val="545454"/>
                </a:solidFill>
                <a:latin typeface="Open Sauce Light"/>
              </a:rPr>
              <a:t>Finally, we build our auto_complete fn. We simply loop over all the words in the vocabulary assuming that they can be the next word and then return the word with it's probability.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250" y="0"/>
            <a:ext cx="18383250" cy="18383250"/>
          </a:xfrm>
          <a:custGeom>
            <a:avLst/>
            <a:gdLst/>
            <a:ahLst/>
            <a:cxnLst/>
            <a:rect l="l" t="t" r="r" b="b"/>
            <a:pathLst>
              <a:path w="18383250" h="18383250">
                <a:moveTo>
                  <a:pt x="0" y="0"/>
                </a:moveTo>
                <a:lnTo>
                  <a:pt x="18383250" y="0"/>
                </a:lnTo>
                <a:lnTo>
                  <a:pt x="18383250" y="18383250"/>
                </a:lnTo>
                <a:lnTo>
                  <a:pt x="0" y="18383250"/>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3" name="Freeform 3"/>
          <p:cNvSpPr/>
          <p:nvPr/>
        </p:nvSpPr>
        <p:spPr>
          <a:xfrm>
            <a:off x="-95250" y="7921827"/>
            <a:ext cx="9670212" cy="2365173"/>
          </a:xfrm>
          <a:custGeom>
            <a:avLst/>
            <a:gdLst/>
            <a:ahLst/>
            <a:cxnLst/>
            <a:rect l="l" t="t" r="r" b="b"/>
            <a:pathLst>
              <a:path w="9670212" h="2365173">
                <a:moveTo>
                  <a:pt x="0" y="0"/>
                </a:moveTo>
                <a:lnTo>
                  <a:pt x="9670212" y="0"/>
                </a:lnTo>
                <a:lnTo>
                  <a:pt x="9670212" y="2365173"/>
                </a:lnTo>
                <a:lnTo>
                  <a:pt x="0" y="2365173"/>
                </a:lnTo>
                <a:lnTo>
                  <a:pt x="0" y="0"/>
                </a:lnTo>
                <a:close/>
              </a:path>
            </a:pathLst>
          </a:custGeom>
          <a:blipFill>
            <a:blip r:embed="rId4"/>
            <a:stretch>
              <a:fillRect/>
            </a:stretch>
          </a:blipFill>
        </p:spPr>
      </p:sp>
      <p:sp>
        <p:nvSpPr>
          <p:cNvPr id="4" name="Freeform 4"/>
          <p:cNvSpPr/>
          <p:nvPr/>
        </p:nvSpPr>
        <p:spPr>
          <a:xfrm>
            <a:off x="13762750" y="-1763380"/>
            <a:ext cx="6958455" cy="5584160"/>
          </a:xfrm>
          <a:custGeom>
            <a:avLst/>
            <a:gdLst/>
            <a:ahLst/>
            <a:cxnLst/>
            <a:rect l="l" t="t" r="r" b="b"/>
            <a:pathLst>
              <a:path w="6958455" h="5584160">
                <a:moveTo>
                  <a:pt x="0" y="0"/>
                </a:moveTo>
                <a:lnTo>
                  <a:pt x="6958455" y="0"/>
                </a:lnTo>
                <a:lnTo>
                  <a:pt x="6958455" y="5584160"/>
                </a:lnTo>
                <a:lnTo>
                  <a:pt x="0" y="5584160"/>
                </a:lnTo>
                <a:lnTo>
                  <a:pt x="0" y="0"/>
                </a:lnTo>
                <a:close/>
              </a:path>
            </a:pathLst>
          </a:custGeom>
          <a:blipFill>
            <a:blip r:embed="rId5"/>
            <a:stretch>
              <a:fillRect/>
            </a:stretch>
          </a:blipFill>
        </p:spPr>
      </p:sp>
      <p:grpSp>
        <p:nvGrpSpPr>
          <p:cNvPr id="5" name="Group 5"/>
          <p:cNvGrpSpPr/>
          <p:nvPr/>
        </p:nvGrpSpPr>
        <p:grpSpPr>
          <a:xfrm>
            <a:off x="1459662" y="2815181"/>
            <a:ext cx="16230600" cy="6289233"/>
            <a:chOff x="0" y="0"/>
            <a:chExt cx="4274726" cy="1656423"/>
          </a:xfrm>
        </p:grpSpPr>
        <p:sp>
          <p:nvSpPr>
            <p:cNvPr id="6" name="Freeform 6"/>
            <p:cNvSpPr/>
            <p:nvPr/>
          </p:nvSpPr>
          <p:spPr>
            <a:xfrm>
              <a:off x="0" y="0"/>
              <a:ext cx="4274726" cy="1656423"/>
            </a:xfrm>
            <a:custGeom>
              <a:avLst/>
              <a:gdLst/>
              <a:ahLst/>
              <a:cxnLst/>
              <a:rect l="l" t="t" r="r" b="b"/>
              <a:pathLst>
                <a:path w="4274726" h="1656423">
                  <a:moveTo>
                    <a:pt x="24327" y="0"/>
                  </a:moveTo>
                  <a:lnTo>
                    <a:pt x="4250399" y="0"/>
                  </a:lnTo>
                  <a:cubicBezTo>
                    <a:pt x="4263834" y="0"/>
                    <a:pt x="4274726" y="10891"/>
                    <a:pt x="4274726" y="24327"/>
                  </a:cubicBezTo>
                  <a:lnTo>
                    <a:pt x="4274726" y="1632097"/>
                  </a:lnTo>
                  <a:cubicBezTo>
                    <a:pt x="4274726" y="1645532"/>
                    <a:pt x="4263834" y="1656423"/>
                    <a:pt x="4250399" y="1656423"/>
                  </a:cubicBezTo>
                  <a:lnTo>
                    <a:pt x="24327" y="1656423"/>
                  </a:lnTo>
                  <a:cubicBezTo>
                    <a:pt x="10891" y="1656423"/>
                    <a:pt x="0" y="1645532"/>
                    <a:pt x="0" y="1632097"/>
                  </a:cubicBezTo>
                  <a:lnTo>
                    <a:pt x="0" y="24327"/>
                  </a:lnTo>
                  <a:cubicBezTo>
                    <a:pt x="0" y="10891"/>
                    <a:pt x="10891" y="0"/>
                    <a:pt x="24327" y="0"/>
                  </a:cubicBezTo>
                  <a:close/>
                </a:path>
              </a:pathLst>
            </a:custGeom>
            <a:solidFill>
              <a:srgbClr val="F7F7F7"/>
            </a:solidFill>
            <a:ln cap="rnd">
              <a:noFill/>
              <a:prstDash val="solid"/>
              <a:round/>
            </a:ln>
          </p:spPr>
        </p:sp>
        <p:sp>
          <p:nvSpPr>
            <p:cNvPr id="7" name="TextBox 7"/>
            <p:cNvSpPr txBox="1"/>
            <p:nvPr/>
          </p:nvSpPr>
          <p:spPr>
            <a:xfrm>
              <a:off x="0" y="-47625"/>
              <a:ext cx="4274726" cy="1704048"/>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2216727" y="4822851"/>
            <a:ext cx="6927273" cy="3533865"/>
          </a:xfrm>
          <a:custGeom>
            <a:avLst/>
            <a:gdLst/>
            <a:ahLst/>
            <a:cxnLst/>
            <a:rect l="l" t="t" r="r" b="b"/>
            <a:pathLst>
              <a:path w="6927273" h="3533865">
                <a:moveTo>
                  <a:pt x="0" y="0"/>
                </a:moveTo>
                <a:lnTo>
                  <a:pt x="6927273" y="0"/>
                </a:lnTo>
                <a:lnTo>
                  <a:pt x="6927273" y="3533864"/>
                </a:lnTo>
                <a:lnTo>
                  <a:pt x="0" y="3533864"/>
                </a:lnTo>
                <a:lnTo>
                  <a:pt x="0" y="0"/>
                </a:lnTo>
                <a:close/>
              </a:path>
            </a:pathLst>
          </a:custGeom>
          <a:blipFill>
            <a:blip r:embed="rId6"/>
            <a:stretch>
              <a:fillRect/>
            </a:stretch>
          </a:blipFill>
        </p:spPr>
      </p:sp>
      <p:sp>
        <p:nvSpPr>
          <p:cNvPr id="9" name="Freeform 9"/>
          <p:cNvSpPr/>
          <p:nvPr/>
        </p:nvSpPr>
        <p:spPr>
          <a:xfrm rot="1581261">
            <a:off x="8656669" y="5559341"/>
            <a:ext cx="1562351" cy="3182378"/>
          </a:xfrm>
          <a:custGeom>
            <a:avLst/>
            <a:gdLst/>
            <a:ahLst/>
            <a:cxnLst/>
            <a:rect l="l" t="t" r="r" b="b"/>
            <a:pathLst>
              <a:path w="1562351" h="3182378">
                <a:moveTo>
                  <a:pt x="0" y="0"/>
                </a:moveTo>
                <a:lnTo>
                  <a:pt x="1562350" y="0"/>
                </a:lnTo>
                <a:lnTo>
                  <a:pt x="1562350" y="3182377"/>
                </a:lnTo>
                <a:lnTo>
                  <a:pt x="0" y="318237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10826368" y="5600167"/>
            <a:ext cx="6272746" cy="2321660"/>
          </a:xfrm>
          <a:custGeom>
            <a:avLst/>
            <a:gdLst/>
            <a:ahLst/>
            <a:cxnLst/>
            <a:rect l="l" t="t" r="r" b="b"/>
            <a:pathLst>
              <a:path w="6272746" h="2321660">
                <a:moveTo>
                  <a:pt x="0" y="0"/>
                </a:moveTo>
                <a:lnTo>
                  <a:pt x="6272746" y="0"/>
                </a:lnTo>
                <a:lnTo>
                  <a:pt x="6272746" y="2321660"/>
                </a:lnTo>
                <a:lnTo>
                  <a:pt x="0" y="2321660"/>
                </a:lnTo>
                <a:lnTo>
                  <a:pt x="0" y="0"/>
                </a:lnTo>
                <a:close/>
              </a:path>
            </a:pathLst>
          </a:custGeom>
          <a:blipFill>
            <a:blip r:embed="rId9"/>
            <a:stretch>
              <a:fillRect l="-268" t="-50665"/>
            </a:stretch>
          </a:blipFill>
          <a:ln w="28575" cap="sq">
            <a:solidFill>
              <a:srgbClr val="137897"/>
            </a:solidFill>
            <a:prstDash val="solid"/>
            <a:miter/>
          </a:ln>
        </p:spPr>
      </p:sp>
      <p:sp>
        <p:nvSpPr>
          <p:cNvPr id="11" name="TextBox 11"/>
          <p:cNvSpPr txBox="1"/>
          <p:nvPr/>
        </p:nvSpPr>
        <p:spPr>
          <a:xfrm>
            <a:off x="1460850" y="1112322"/>
            <a:ext cx="11875764" cy="990601"/>
          </a:xfrm>
          <a:prstGeom prst="rect">
            <a:avLst/>
          </a:prstGeom>
        </p:spPr>
        <p:txBody>
          <a:bodyPr lIns="0" tIns="0" rIns="0" bIns="0" rtlCol="0" anchor="t">
            <a:spAutoFit/>
          </a:bodyPr>
          <a:lstStyle/>
          <a:p>
            <a:pPr algn="ctr">
              <a:lnSpc>
                <a:spcPts val="7200"/>
              </a:lnSpc>
            </a:pPr>
            <a:r>
              <a:rPr lang="en-US" sz="8000">
                <a:solidFill>
                  <a:srgbClr val="07356E"/>
                </a:solidFill>
                <a:latin typeface="Etna Sans Serif"/>
              </a:rPr>
              <a:t>Auto-Complete System</a:t>
            </a:r>
          </a:p>
        </p:txBody>
      </p:sp>
      <p:sp>
        <p:nvSpPr>
          <p:cNvPr id="12" name="TextBox 12"/>
          <p:cNvSpPr txBox="1"/>
          <p:nvPr/>
        </p:nvSpPr>
        <p:spPr>
          <a:xfrm>
            <a:off x="2216727" y="3300682"/>
            <a:ext cx="14787433" cy="1054100"/>
          </a:xfrm>
          <a:prstGeom prst="rect">
            <a:avLst/>
          </a:prstGeom>
        </p:spPr>
        <p:txBody>
          <a:bodyPr lIns="0" tIns="0" rIns="0" bIns="0" rtlCol="0" anchor="t">
            <a:spAutoFit/>
          </a:bodyPr>
          <a:lstStyle/>
          <a:p>
            <a:pPr>
              <a:lnSpc>
                <a:spcPts val="2800"/>
              </a:lnSpc>
            </a:pPr>
            <a:r>
              <a:rPr lang="en-US" sz="2000">
                <a:solidFill>
                  <a:srgbClr val="545454"/>
                </a:solidFill>
                <a:latin typeface="Open Sauce Light"/>
              </a:rPr>
              <a:t>We can also loop over all the various n-gram models to get multiple suggestions. This function just extends from the previously defined function by taking multiple n-gram counts instead of one. This allows us to take unigram, bigram, .. counts into account as well.</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250" y="0"/>
            <a:ext cx="18383250" cy="18383250"/>
          </a:xfrm>
          <a:custGeom>
            <a:avLst/>
            <a:gdLst/>
            <a:ahLst/>
            <a:cxnLst/>
            <a:rect l="l" t="t" r="r" b="b"/>
            <a:pathLst>
              <a:path w="18383250" h="18383250">
                <a:moveTo>
                  <a:pt x="0" y="0"/>
                </a:moveTo>
                <a:lnTo>
                  <a:pt x="18383250" y="0"/>
                </a:lnTo>
                <a:lnTo>
                  <a:pt x="18383250" y="18383250"/>
                </a:lnTo>
                <a:lnTo>
                  <a:pt x="0" y="18383250"/>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3" name="Freeform 3"/>
          <p:cNvSpPr/>
          <p:nvPr/>
        </p:nvSpPr>
        <p:spPr>
          <a:xfrm>
            <a:off x="-95250" y="7921827"/>
            <a:ext cx="9670212" cy="2365173"/>
          </a:xfrm>
          <a:custGeom>
            <a:avLst/>
            <a:gdLst/>
            <a:ahLst/>
            <a:cxnLst/>
            <a:rect l="l" t="t" r="r" b="b"/>
            <a:pathLst>
              <a:path w="9670212" h="2365173">
                <a:moveTo>
                  <a:pt x="0" y="0"/>
                </a:moveTo>
                <a:lnTo>
                  <a:pt x="9670212" y="0"/>
                </a:lnTo>
                <a:lnTo>
                  <a:pt x="9670212" y="2365173"/>
                </a:lnTo>
                <a:lnTo>
                  <a:pt x="0" y="2365173"/>
                </a:lnTo>
                <a:lnTo>
                  <a:pt x="0" y="0"/>
                </a:lnTo>
                <a:close/>
              </a:path>
            </a:pathLst>
          </a:custGeom>
          <a:blipFill>
            <a:blip r:embed="rId4"/>
            <a:stretch>
              <a:fillRect/>
            </a:stretch>
          </a:blipFill>
        </p:spPr>
      </p:sp>
      <p:sp>
        <p:nvSpPr>
          <p:cNvPr id="4" name="Freeform 4"/>
          <p:cNvSpPr/>
          <p:nvPr/>
        </p:nvSpPr>
        <p:spPr>
          <a:xfrm>
            <a:off x="13762750" y="-1763380"/>
            <a:ext cx="6958455" cy="5584160"/>
          </a:xfrm>
          <a:custGeom>
            <a:avLst/>
            <a:gdLst/>
            <a:ahLst/>
            <a:cxnLst/>
            <a:rect l="l" t="t" r="r" b="b"/>
            <a:pathLst>
              <a:path w="6958455" h="5584160">
                <a:moveTo>
                  <a:pt x="0" y="0"/>
                </a:moveTo>
                <a:lnTo>
                  <a:pt x="6958455" y="0"/>
                </a:lnTo>
                <a:lnTo>
                  <a:pt x="6958455" y="5584160"/>
                </a:lnTo>
                <a:lnTo>
                  <a:pt x="0" y="5584160"/>
                </a:lnTo>
                <a:lnTo>
                  <a:pt x="0" y="0"/>
                </a:lnTo>
                <a:close/>
              </a:path>
            </a:pathLst>
          </a:custGeom>
          <a:blipFill>
            <a:blip r:embed="rId5"/>
            <a:stretch>
              <a:fillRect/>
            </a:stretch>
          </a:blipFill>
        </p:spPr>
      </p:sp>
      <p:grpSp>
        <p:nvGrpSpPr>
          <p:cNvPr id="5" name="Group 5"/>
          <p:cNvGrpSpPr/>
          <p:nvPr/>
        </p:nvGrpSpPr>
        <p:grpSpPr>
          <a:xfrm>
            <a:off x="1459662" y="2815181"/>
            <a:ext cx="11584251" cy="6289233"/>
            <a:chOff x="0" y="0"/>
            <a:chExt cx="3050996" cy="1656423"/>
          </a:xfrm>
        </p:grpSpPr>
        <p:sp>
          <p:nvSpPr>
            <p:cNvPr id="6" name="Freeform 6"/>
            <p:cNvSpPr/>
            <p:nvPr/>
          </p:nvSpPr>
          <p:spPr>
            <a:xfrm>
              <a:off x="0" y="0"/>
              <a:ext cx="3050996" cy="1656423"/>
            </a:xfrm>
            <a:custGeom>
              <a:avLst/>
              <a:gdLst/>
              <a:ahLst/>
              <a:cxnLst/>
              <a:rect l="l" t="t" r="r" b="b"/>
              <a:pathLst>
                <a:path w="3050996" h="1656423">
                  <a:moveTo>
                    <a:pt x="34084" y="0"/>
                  </a:moveTo>
                  <a:lnTo>
                    <a:pt x="3016912" y="0"/>
                  </a:lnTo>
                  <a:cubicBezTo>
                    <a:pt x="3025952" y="0"/>
                    <a:pt x="3034621" y="3591"/>
                    <a:pt x="3041013" y="9983"/>
                  </a:cubicBezTo>
                  <a:cubicBezTo>
                    <a:pt x="3047405" y="16375"/>
                    <a:pt x="3050996" y="25044"/>
                    <a:pt x="3050996" y="34084"/>
                  </a:cubicBezTo>
                  <a:lnTo>
                    <a:pt x="3050996" y="1622339"/>
                  </a:lnTo>
                  <a:cubicBezTo>
                    <a:pt x="3050996" y="1641163"/>
                    <a:pt x="3035736" y="1656423"/>
                    <a:pt x="3016912" y="1656423"/>
                  </a:cubicBezTo>
                  <a:lnTo>
                    <a:pt x="34084" y="1656423"/>
                  </a:lnTo>
                  <a:cubicBezTo>
                    <a:pt x="15260" y="1656423"/>
                    <a:pt x="0" y="1641163"/>
                    <a:pt x="0" y="1622339"/>
                  </a:cubicBezTo>
                  <a:lnTo>
                    <a:pt x="0" y="34084"/>
                  </a:lnTo>
                  <a:cubicBezTo>
                    <a:pt x="0" y="15260"/>
                    <a:pt x="15260" y="0"/>
                    <a:pt x="34084" y="0"/>
                  </a:cubicBezTo>
                  <a:close/>
                </a:path>
              </a:pathLst>
            </a:custGeom>
            <a:solidFill>
              <a:srgbClr val="F7F7F7"/>
            </a:solidFill>
            <a:ln cap="rnd">
              <a:noFill/>
              <a:prstDash val="solid"/>
              <a:round/>
            </a:ln>
          </p:spPr>
          <p:txBody>
            <a:bodyPr/>
            <a:lstStyle/>
            <a:p>
              <a:endParaRPr lang="en-IN" dirty="0"/>
            </a:p>
          </p:txBody>
        </p:sp>
        <p:sp>
          <p:nvSpPr>
            <p:cNvPr id="7" name="TextBox 7"/>
            <p:cNvSpPr txBox="1"/>
            <p:nvPr/>
          </p:nvSpPr>
          <p:spPr>
            <a:xfrm>
              <a:off x="0" y="-47625"/>
              <a:ext cx="3050996" cy="1704048"/>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2216727" y="3820780"/>
            <a:ext cx="8338791" cy="1563523"/>
          </a:xfrm>
          <a:custGeom>
            <a:avLst/>
            <a:gdLst/>
            <a:ahLst/>
            <a:cxnLst/>
            <a:rect l="l" t="t" r="r" b="b"/>
            <a:pathLst>
              <a:path w="8338791" h="1563523">
                <a:moveTo>
                  <a:pt x="0" y="0"/>
                </a:moveTo>
                <a:lnTo>
                  <a:pt x="8338790" y="0"/>
                </a:lnTo>
                <a:lnTo>
                  <a:pt x="8338790" y="1563523"/>
                </a:lnTo>
                <a:lnTo>
                  <a:pt x="0" y="1563523"/>
                </a:lnTo>
                <a:lnTo>
                  <a:pt x="0" y="0"/>
                </a:lnTo>
                <a:close/>
              </a:path>
            </a:pathLst>
          </a:custGeom>
          <a:blipFill>
            <a:blip r:embed="rId6"/>
            <a:stretch>
              <a:fillRect/>
            </a:stretch>
          </a:blipFill>
        </p:spPr>
      </p:sp>
      <p:sp>
        <p:nvSpPr>
          <p:cNvPr id="9" name="Freeform 9"/>
          <p:cNvSpPr/>
          <p:nvPr/>
        </p:nvSpPr>
        <p:spPr>
          <a:xfrm>
            <a:off x="2216727" y="7074562"/>
            <a:ext cx="10827187" cy="1668649"/>
          </a:xfrm>
          <a:custGeom>
            <a:avLst/>
            <a:gdLst/>
            <a:ahLst/>
            <a:cxnLst/>
            <a:rect l="l" t="t" r="r" b="b"/>
            <a:pathLst>
              <a:path w="10827187" h="1668649">
                <a:moveTo>
                  <a:pt x="0" y="0"/>
                </a:moveTo>
                <a:lnTo>
                  <a:pt x="10827186" y="0"/>
                </a:lnTo>
                <a:lnTo>
                  <a:pt x="10827186" y="1668649"/>
                </a:lnTo>
                <a:lnTo>
                  <a:pt x="0" y="1668649"/>
                </a:lnTo>
                <a:lnTo>
                  <a:pt x="0" y="0"/>
                </a:lnTo>
                <a:close/>
              </a:path>
            </a:pathLst>
          </a:custGeom>
          <a:blipFill>
            <a:blip r:embed="rId7"/>
            <a:stretch>
              <a:fillRect r="-4577" b="-119268"/>
            </a:stretch>
          </a:blipFill>
        </p:spPr>
      </p:sp>
      <p:sp>
        <p:nvSpPr>
          <p:cNvPr id="10" name="TextBox 10"/>
          <p:cNvSpPr txBox="1"/>
          <p:nvPr/>
        </p:nvSpPr>
        <p:spPr>
          <a:xfrm>
            <a:off x="1460850" y="1112322"/>
            <a:ext cx="11875764" cy="990601"/>
          </a:xfrm>
          <a:prstGeom prst="rect">
            <a:avLst/>
          </a:prstGeom>
        </p:spPr>
        <p:txBody>
          <a:bodyPr lIns="0" tIns="0" rIns="0" bIns="0" rtlCol="0" anchor="t">
            <a:spAutoFit/>
          </a:bodyPr>
          <a:lstStyle/>
          <a:p>
            <a:pPr algn="ctr">
              <a:lnSpc>
                <a:spcPts val="7200"/>
              </a:lnSpc>
            </a:pPr>
            <a:r>
              <a:rPr lang="en-US" sz="8000">
                <a:solidFill>
                  <a:srgbClr val="07356E"/>
                </a:solidFill>
                <a:latin typeface="Etna Sans Serif"/>
              </a:rPr>
              <a:t>Result</a:t>
            </a:r>
          </a:p>
        </p:txBody>
      </p:sp>
      <p:sp>
        <p:nvSpPr>
          <p:cNvPr id="11" name="TextBox 11"/>
          <p:cNvSpPr txBox="1"/>
          <p:nvPr/>
        </p:nvSpPr>
        <p:spPr>
          <a:xfrm>
            <a:off x="2216727" y="3300682"/>
            <a:ext cx="14787433" cy="349250"/>
          </a:xfrm>
          <a:prstGeom prst="rect">
            <a:avLst/>
          </a:prstGeom>
        </p:spPr>
        <p:txBody>
          <a:bodyPr lIns="0" tIns="0" rIns="0" bIns="0" rtlCol="0" anchor="t">
            <a:spAutoFit/>
          </a:bodyPr>
          <a:lstStyle/>
          <a:p>
            <a:pPr>
              <a:lnSpc>
                <a:spcPts val="2800"/>
              </a:lnSpc>
            </a:pPr>
            <a:r>
              <a:rPr lang="en-US" sz="2000" dirty="0">
                <a:solidFill>
                  <a:srgbClr val="545454"/>
                </a:solidFill>
                <a:latin typeface="Open Sauce Light"/>
              </a:rPr>
              <a:t>Here, we create a list of n-gram counts for a arbitrary range (1,6)</a:t>
            </a:r>
          </a:p>
        </p:txBody>
      </p:sp>
      <p:sp>
        <p:nvSpPr>
          <p:cNvPr id="12" name="Freeform 12"/>
          <p:cNvSpPr/>
          <p:nvPr/>
        </p:nvSpPr>
        <p:spPr>
          <a:xfrm>
            <a:off x="13336615" y="7100444"/>
            <a:ext cx="4587515" cy="1801035"/>
          </a:xfrm>
          <a:custGeom>
            <a:avLst/>
            <a:gdLst/>
            <a:ahLst/>
            <a:cxnLst/>
            <a:rect l="l" t="t" r="r" b="b"/>
            <a:pathLst>
              <a:path w="4587515" h="1801035">
                <a:moveTo>
                  <a:pt x="0" y="0"/>
                </a:moveTo>
                <a:lnTo>
                  <a:pt x="4587514" y="0"/>
                </a:lnTo>
                <a:lnTo>
                  <a:pt x="4587514" y="1801035"/>
                </a:lnTo>
                <a:lnTo>
                  <a:pt x="0" y="1801035"/>
                </a:lnTo>
                <a:lnTo>
                  <a:pt x="0" y="0"/>
                </a:lnTo>
                <a:close/>
              </a:path>
            </a:pathLst>
          </a:custGeom>
          <a:blipFill>
            <a:blip r:embed="rId7"/>
            <a:stretch>
              <a:fillRect t="-99999" r="-142988"/>
            </a:stretch>
          </a:blipFill>
          <a:ln w="38100" cap="sq">
            <a:solidFill>
              <a:srgbClr val="FF623F"/>
            </a:solidFill>
            <a:prstDash val="solid"/>
            <a:miter/>
          </a:ln>
        </p:spPr>
      </p:sp>
      <p:sp>
        <p:nvSpPr>
          <p:cNvPr id="13" name="TextBox 13"/>
          <p:cNvSpPr txBox="1"/>
          <p:nvPr/>
        </p:nvSpPr>
        <p:spPr>
          <a:xfrm>
            <a:off x="2369127" y="6335738"/>
            <a:ext cx="9988818" cy="656590"/>
          </a:xfrm>
          <a:prstGeom prst="rect">
            <a:avLst/>
          </a:prstGeom>
        </p:spPr>
        <p:txBody>
          <a:bodyPr lIns="0" tIns="0" rIns="0" bIns="0" rtlCol="0" anchor="t">
            <a:spAutoFit/>
          </a:bodyPr>
          <a:lstStyle/>
          <a:p>
            <a:pPr>
              <a:lnSpc>
                <a:spcPts val="2659"/>
              </a:lnSpc>
              <a:spcBef>
                <a:spcPct val="0"/>
              </a:spcBef>
            </a:pPr>
            <a:r>
              <a:rPr lang="en-US" sz="1899" dirty="0">
                <a:solidFill>
                  <a:srgbClr val="545454"/>
                </a:solidFill>
                <a:latin typeface=" open sauce light"/>
              </a:rPr>
              <a:t>Let's give it a sample input of "</a:t>
            </a:r>
            <a:r>
              <a:rPr lang="en-US" sz="1899" dirty="0" err="1">
                <a:solidFill>
                  <a:srgbClr val="545454"/>
                </a:solidFill>
                <a:latin typeface=" open sauce light"/>
              </a:rPr>
              <a:t>i</a:t>
            </a:r>
            <a:r>
              <a:rPr lang="en-US" sz="1899" dirty="0">
                <a:solidFill>
                  <a:srgbClr val="545454"/>
                </a:solidFill>
                <a:latin typeface=" open sauce light"/>
              </a:rPr>
              <a:t> was about" in a tokenized manner and get multiple suggestions using the above calculated n-gram counts with smoothing-factor, k = 1.0</a:t>
            </a:r>
          </a:p>
        </p:txBody>
      </p:sp>
      <p:sp>
        <p:nvSpPr>
          <p:cNvPr id="14" name="TextBox 14"/>
          <p:cNvSpPr txBox="1"/>
          <p:nvPr/>
        </p:nvSpPr>
        <p:spPr>
          <a:xfrm>
            <a:off x="13336615" y="6759283"/>
            <a:ext cx="1279580" cy="381000"/>
          </a:xfrm>
          <a:prstGeom prst="rect">
            <a:avLst/>
          </a:prstGeom>
        </p:spPr>
        <p:txBody>
          <a:bodyPr lIns="0" tIns="0" rIns="0" bIns="0" rtlCol="0" anchor="t">
            <a:spAutoFit/>
          </a:bodyPr>
          <a:lstStyle/>
          <a:p>
            <a:pPr>
              <a:lnSpc>
                <a:spcPts val="2700"/>
              </a:lnSpc>
            </a:pPr>
            <a:r>
              <a:rPr lang="en-US" sz="3000">
                <a:solidFill>
                  <a:srgbClr val="07356E"/>
                </a:solidFill>
                <a:latin typeface="Etna Sans Serif"/>
              </a:rPr>
              <a:t>Output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250" y="0"/>
            <a:ext cx="18383250" cy="18383250"/>
          </a:xfrm>
          <a:custGeom>
            <a:avLst/>
            <a:gdLst/>
            <a:ahLst/>
            <a:cxnLst/>
            <a:rect l="l" t="t" r="r" b="b"/>
            <a:pathLst>
              <a:path w="18383250" h="18383250">
                <a:moveTo>
                  <a:pt x="0" y="0"/>
                </a:moveTo>
                <a:lnTo>
                  <a:pt x="18383250" y="0"/>
                </a:lnTo>
                <a:lnTo>
                  <a:pt x="18383250" y="18383250"/>
                </a:lnTo>
                <a:lnTo>
                  <a:pt x="0" y="18383250"/>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8617788" y="0"/>
            <a:ext cx="9670212" cy="2365173"/>
          </a:xfrm>
          <a:custGeom>
            <a:avLst/>
            <a:gdLst/>
            <a:ahLst/>
            <a:cxnLst/>
            <a:rect l="l" t="t" r="r" b="b"/>
            <a:pathLst>
              <a:path w="9670212" h="2365173">
                <a:moveTo>
                  <a:pt x="9670212" y="0"/>
                </a:moveTo>
                <a:lnTo>
                  <a:pt x="0" y="0"/>
                </a:lnTo>
                <a:lnTo>
                  <a:pt x="0" y="2365173"/>
                </a:lnTo>
                <a:lnTo>
                  <a:pt x="9670212" y="2365173"/>
                </a:lnTo>
                <a:lnTo>
                  <a:pt x="9670212" y="0"/>
                </a:lnTo>
                <a:close/>
              </a:path>
            </a:pathLst>
          </a:custGeom>
          <a:blipFill>
            <a:blip r:embed="rId4"/>
            <a:stretch>
              <a:fillRect/>
            </a:stretch>
          </a:blipFill>
        </p:spPr>
      </p:sp>
      <p:sp>
        <p:nvSpPr>
          <p:cNvPr id="4" name="Freeform 4"/>
          <p:cNvSpPr/>
          <p:nvPr/>
        </p:nvSpPr>
        <p:spPr>
          <a:xfrm flipH="1">
            <a:off x="0" y="4702840"/>
            <a:ext cx="6958455" cy="5584160"/>
          </a:xfrm>
          <a:custGeom>
            <a:avLst/>
            <a:gdLst/>
            <a:ahLst/>
            <a:cxnLst/>
            <a:rect l="l" t="t" r="r" b="b"/>
            <a:pathLst>
              <a:path w="6958455" h="5584160">
                <a:moveTo>
                  <a:pt x="6958455" y="0"/>
                </a:moveTo>
                <a:lnTo>
                  <a:pt x="0" y="0"/>
                </a:lnTo>
                <a:lnTo>
                  <a:pt x="0" y="5584160"/>
                </a:lnTo>
                <a:lnTo>
                  <a:pt x="6958455" y="5584160"/>
                </a:lnTo>
                <a:lnTo>
                  <a:pt x="6958455" y="0"/>
                </a:lnTo>
                <a:close/>
              </a:path>
            </a:pathLst>
          </a:custGeom>
          <a:blipFill>
            <a:blip r:embed="rId5"/>
            <a:stretch>
              <a:fillRect/>
            </a:stretch>
          </a:blipFill>
        </p:spPr>
      </p:sp>
      <p:grpSp>
        <p:nvGrpSpPr>
          <p:cNvPr id="5" name="Group 5"/>
          <p:cNvGrpSpPr/>
          <p:nvPr/>
        </p:nvGrpSpPr>
        <p:grpSpPr>
          <a:xfrm>
            <a:off x="4057074" y="2914594"/>
            <a:ext cx="13410529" cy="6419905"/>
            <a:chOff x="0" y="0"/>
            <a:chExt cx="3531991" cy="1558515"/>
          </a:xfrm>
        </p:grpSpPr>
        <p:sp>
          <p:nvSpPr>
            <p:cNvPr id="6" name="Freeform 6"/>
            <p:cNvSpPr/>
            <p:nvPr/>
          </p:nvSpPr>
          <p:spPr>
            <a:xfrm>
              <a:off x="0" y="0"/>
              <a:ext cx="3531991" cy="1558515"/>
            </a:xfrm>
            <a:custGeom>
              <a:avLst/>
              <a:gdLst/>
              <a:ahLst/>
              <a:cxnLst/>
              <a:rect l="l" t="t" r="r" b="b"/>
              <a:pathLst>
                <a:path w="3531991" h="1558515">
                  <a:moveTo>
                    <a:pt x="29442" y="0"/>
                  </a:moveTo>
                  <a:lnTo>
                    <a:pt x="3502549" y="0"/>
                  </a:lnTo>
                  <a:cubicBezTo>
                    <a:pt x="3510357" y="0"/>
                    <a:pt x="3517847" y="3102"/>
                    <a:pt x="3523368" y="8623"/>
                  </a:cubicBezTo>
                  <a:cubicBezTo>
                    <a:pt x="3528889" y="14145"/>
                    <a:pt x="3531991" y="21634"/>
                    <a:pt x="3531991" y="29442"/>
                  </a:cubicBezTo>
                  <a:lnTo>
                    <a:pt x="3531991" y="1529073"/>
                  </a:lnTo>
                  <a:cubicBezTo>
                    <a:pt x="3531991" y="1536882"/>
                    <a:pt x="3528889" y="1544370"/>
                    <a:pt x="3523368" y="1549892"/>
                  </a:cubicBezTo>
                  <a:cubicBezTo>
                    <a:pt x="3517847" y="1555413"/>
                    <a:pt x="3510357" y="1558515"/>
                    <a:pt x="3502549" y="1558515"/>
                  </a:cubicBezTo>
                  <a:lnTo>
                    <a:pt x="29442" y="1558515"/>
                  </a:lnTo>
                  <a:cubicBezTo>
                    <a:pt x="21634" y="1558515"/>
                    <a:pt x="14145" y="1555413"/>
                    <a:pt x="8623" y="1549892"/>
                  </a:cubicBezTo>
                  <a:cubicBezTo>
                    <a:pt x="3102" y="1544370"/>
                    <a:pt x="0" y="1536882"/>
                    <a:pt x="0" y="1529073"/>
                  </a:cubicBezTo>
                  <a:lnTo>
                    <a:pt x="0" y="29442"/>
                  </a:lnTo>
                  <a:cubicBezTo>
                    <a:pt x="0" y="21634"/>
                    <a:pt x="3102" y="14145"/>
                    <a:pt x="8623" y="8623"/>
                  </a:cubicBezTo>
                  <a:cubicBezTo>
                    <a:pt x="14145" y="3102"/>
                    <a:pt x="21634" y="0"/>
                    <a:pt x="29442" y="0"/>
                  </a:cubicBezTo>
                  <a:close/>
                </a:path>
              </a:pathLst>
            </a:custGeom>
            <a:solidFill>
              <a:srgbClr val="F1F1F1"/>
            </a:solidFill>
            <a:ln cap="rnd">
              <a:noFill/>
              <a:prstDash val="solid"/>
              <a:round/>
            </a:ln>
          </p:spPr>
          <p:txBody>
            <a:bodyPr/>
            <a:lstStyle/>
            <a:p>
              <a:endParaRPr lang="en-IN" dirty="0"/>
            </a:p>
          </p:txBody>
        </p:sp>
        <p:sp>
          <p:nvSpPr>
            <p:cNvPr id="7" name="TextBox 7"/>
            <p:cNvSpPr txBox="1"/>
            <p:nvPr/>
          </p:nvSpPr>
          <p:spPr>
            <a:xfrm>
              <a:off x="0" y="-47625"/>
              <a:ext cx="3531991" cy="1606140"/>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1028700" y="1257300"/>
            <a:ext cx="5474411" cy="952248"/>
          </a:xfrm>
          <a:prstGeom prst="rect">
            <a:avLst/>
          </a:prstGeom>
        </p:spPr>
        <p:txBody>
          <a:bodyPr lIns="0" tIns="0" rIns="0" bIns="0" rtlCol="0" anchor="t">
            <a:spAutoFit/>
          </a:bodyPr>
          <a:lstStyle/>
          <a:p>
            <a:pPr>
              <a:lnSpc>
                <a:spcPts val="7200"/>
              </a:lnSpc>
            </a:pPr>
            <a:r>
              <a:rPr lang="en-US" sz="8000" dirty="0">
                <a:solidFill>
                  <a:srgbClr val="07356E"/>
                </a:solidFill>
                <a:latin typeface="Etna Sans Serif"/>
              </a:rPr>
              <a:t>LSTM</a:t>
            </a:r>
          </a:p>
        </p:txBody>
      </p:sp>
      <p:sp>
        <p:nvSpPr>
          <p:cNvPr id="15" name="TextBox 15"/>
          <p:cNvSpPr txBox="1"/>
          <p:nvPr/>
        </p:nvSpPr>
        <p:spPr>
          <a:xfrm>
            <a:off x="4906578" y="3270369"/>
            <a:ext cx="11711520" cy="2482731"/>
          </a:xfrm>
          <a:prstGeom prst="rect">
            <a:avLst/>
          </a:prstGeom>
        </p:spPr>
        <p:txBody>
          <a:bodyPr lIns="0" tIns="0" rIns="0" bIns="0" rtlCol="0" anchor="t">
            <a:spAutoFit/>
          </a:bodyPr>
          <a:lstStyle/>
          <a:p>
            <a:pPr>
              <a:lnSpc>
                <a:spcPts val="2800"/>
              </a:lnSpc>
            </a:pPr>
            <a:r>
              <a:rPr lang="en-US" sz="2000" dirty="0">
                <a:solidFill>
                  <a:srgbClr val="545454"/>
                </a:solidFill>
                <a:latin typeface="Open Sauce Light"/>
              </a:rPr>
              <a:t>LSTM (Long Short-Term Memory) is a recurrent neural network (RNN) architecture widely used in Deep Learning. It excels at capturing long-term dependencies, making it ideal for sequence prediction tasks.</a:t>
            </a:r>
          </a:p>
          <a:p>
            <a:pPr>
              <a:lnSpc>
                <a:spcPts val="2800"/>
              </a:lnSpc>
            </a:pPr>
            <a:endParaRPr lang="en-US" sz="2000" dirty="0">
              <a:solidFill>
                <a:srgbClr val="545454"/>
              </a:solidFill>
              <a:latin typeface="Open Sauce Light"/>
            </a:endParaRPr>
          </a:p>
          <a:p>
            <a:pPr>
              <a:lnSpc>
                <a:spcPts val="2800"/>
              </a:lnSpc>
            </a:pPr>
            <a:r>
              <a:rPr lang="en-US" sz="2000" dirty="0">
                <a:solidFill>
                  <a:srgbClr val="545454"/>
                </a:solidFill>
                <a:latin typeface="Open Sauce Light"/>
              </a:rPr>
              <a:t>Unlike traditional neural networks, LSTM incorporates feedback connections, allowing it to process entire sequences of data, not just individual data points. This makes it highly effective in understanding and predicting patterns in sequential data like time series, text, and speech.`</a:t>
            </a:r>
          </a:p>
        </p:txBody>
      </p:sp>
      <p:sp>
        <p:nvSpPr>
          <p:cNvPr id="27" name="TextBox 26">
            <a:extLst>
              <a:ext uri="{FF2B5EF4-FFF2-40B4-BE49-F238E27FC236}">
                <a16:creationId xmlns:a16="http://schemas.microsoft.com/office/drawing/2014/main" id="{C319FFE8-DF22-4CA6-61DD-45F31733EDE6}"/>
              </a:ext>
            </a:extLst>
          </p:cNvPr>
          <p:cNvSpPr txBox="1"/>
          <p:nvPr/>
        </p:nvSpPr>
        <p:spPr>
          <a:xfrm>
            <a:off x="4800600" y="6091178"/>
            <a:ext cx="11963399" cy="2862322"/>
          </a:xfrm>
          <a:prstGeom prst="rect">
            <a:avLst/>
          </a:prstGeom>
          <a:noFill/>
        </p:spPr>
        <p:txBody>
          <a:bodyPr wrap="square">
            <a:spAutoFit/>
          </a:bodyPr>
          <a:lstStyle/>
          <a:p>
            <a:r>
              <a:rPr lang="en-US" sz="2000" b="1" dirty="0">
                <a:solidFill>
                  <a:srgbClr val="656565"/>
                </a:solidFill>
                <a:latin typeface="Open Sauce Light" panose="020B0604020202020204" charset="0"/>
              </a:rPr>
              <a:t>Input Layer:</a:t>
            </a:r>
            <a:r>
              <a:rPr lang="en-US" sz="2000" dirty="0">
                <a:solidFill>
                  <a:srgbClr val="656565"/>
                </a:solidFill>
                <a:latin typeface="Open Sauce Light" panose="020B0604020202020204" charset="0"/>
              </a:rPr>
              <a:t> This is responsible for taking input sequence.</a:t>
            </a:r>
          </a:p>
          <a:p>
            <a:endParaRPr lang="en-US" sz="2000" dirty="0">
              <a:solidFill>
                <a:srgbClr val="656565"/>
              </a:solidFill>
              <a:latin typeface="Open Sauce Light" panose="020B0604020202020204" charset="0"/>
            </a:endParaRPr>
          </a:p>
          <a:p>
            <a:r>
              <a:rPr lang="en-US" sz="2000" b="1" dirty="0">
                <a:solidFill>
                  <a:srgbClr val="656565"/>
                </a:solidFill>
                <a:latin typeface="Open Sauce Light" panose="020B0604020202020204" charset="0"/>
              </a:rPr>
              <a:t>LSTM Layer:</a:t>
            </a:r>
            <a:r>
              <a:rPr lang="en-US" sz="2000" dirty="0">
                <a:solidFill>
                  <a:srgbClr val="656565"/>
                </a:solidFill>
                <a:latin typeface="Open Sauce Light" panose="020B0604020202020204" charset="0"/>
              </a:rPr>
              <a:t> It calculates the output using LSTM units and returns hidden and cell states. In our case we have added 100 units in the layer, that can be fine-tuned later.</a:t>
            </a:r>
          </a:p>
          <a:p>
            <a:endParaRPr lang="en-US" sz="2000" b="1" dirty="0">
              <a:solidFill>
                <a:srgbClr val="656565"/>
              </a:solidFill>
              <a:latin typeface="Open Sauce Light" panose="020B0604020202020204" charset="0"/>
            </a:endParaRPr>
          </a:p>
          <a:p>
            <a:r>
              <a:rPr lang="en-US" sz="2000" b="1" dirty="0">
                <a:solidFill>
                  <a:srgbClr val="656565"/>
                </a:solidFill>
                <a:latin typeface="Open Sauce Light" panose="020B0604020202020204" charset="0"/>
              </a:rPr>
              <a:t>Dropout Layer:</a:t>
            </a:r>
            <a:r>
              <a:rPr lang="en-US" sz="2000" dirty="0">
                <a:solidFill>
                  <a:srgbClr val="656565"/>
                </a:solidFill>
                <a:latin typeface="Open Sauce Light" panose="020B0604020202020204" charset="0"/>
              </a:rPr>
              <a:t> This layer is responsible for </a:t>
            </a:r>
            <a:r>
              <a:rPr lang="en-US" sz="2000" dirty="0" err="1">
                <a:solidFill>
                  <a:srgbClr val="656565"/>
                </a:solidFill>
                <a:latin typeface="Open Sauce Light" panose="020B0604020202020204" charset="0"/>
              </a:rPr>
              <a:t>regularisation</a:t>
            </a:r>
            <a:r>
              <a:rPr lang="en-US" sz="2000" dirty="0">
                <a:solidFill>
                  <a:srgbClr val="656565"/>
                </a:solidFill>
                <a:latin typeface="Open Sauce Light" panose="020B0604020202020204" charset="0"/>
              </a:rPr>
              <a:t> which means it prevents over-fitting. this is done by turning off the activations of some neurons in the LSTM layer.</a:t>
            </a:r>
          </a:p>
          <a:p>
            <a:endParaRPr lang="en-US" sz="2000" b="1" dirty="0">
              <a:solidFill>
                <a:srgbClr val="656565"/>
              </a:solidFill>
              <a:latin typeface="Open Sauce Light" panose="020B0604020202020204" charset="0"/>
            </a:endParaRPr>
          </a:p>
          <a:p>
            <a:r>
              <a:rPr lang="en-US" sz="2000" b="1" dirty="0">
                <a:solidFill>
                  <a:srgbClr val="656565"/>
                </a:solidFill>
                <a:latin typeface="Open Sauce Light" panose="020B0604020202020204" charset="0"/>
              </a:rPr>
              <a:t>Output Layer:</a:t>
            </a:r>
            <a:r>
              <a:rPr lang="en-US" sz="2000" dirty="0">
                <a:solidFill>
                  <a:srgbClr val="656565"/>
                </a:solidFill>
                <a:latin typeface="Open Sauce Light" panose="020B0604020202020204" charset="0"/>
              </a:rPr>
              <a:t> This Computes the probability of our prediction.</a:t>
            </a:r>
            <a:endParaRPr lang="en-IN" sz="2000" dirty="0">
              <a:solidFill>
                <a:srgbClr val="656565"/>
              </a:solidFill>
              <a:latin typeface="Open Sauce Light" panose="020B0604020202020204" charset="0"/>
            </a:endParaRPr>
          </a:p>
        </p:txBody>
      </p:sp>
    </p:spTree>
    <p:extLst>
      <p:ext uri="{BB962C8B-B14F-4D97-AF65-F5344CB8AC3E}">
        <p14:creationId xmlns:p14="http://schemas.microsoft.com/office/powerpoint/2010/main" val="2955661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95250" y="0"/>
            <a:ext cx="18383250" cy="18383250"/>
          </a:xfrm>
          <a:custGeom>
            <a:avLst/>
            <a:gdLst/>
            <a:ahLst/>
            <a:cxnLst/>
            <a:rect l="l" t="t" r="r" b="b"/>
            <a:pathLst>
              <a:path w="18383250" h="18383250">
                <a:moveTo>
                  <a:pt x="0" y="0"/>
                </a:moveTo>
                <a:lnTo>
                  <a:pt x="18383250" y="0"/>
                </a:lnTo>
                <a:lnTo>
                  <a:pt x="18383250" y="18383250"/>
                </a:lnTo>
                <a:lnTo>
                  <a:pt x="0" y="18383250"/>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8617788" y="0"/>
            <a:ext cx="9670212" cy="2365173"/>
          </a:xfrm>
          <a:custGeom>
            <a:avLst/>
            <a:gdLst/>
            <a:ahLst/>
            <a:cxnLst/>
            <a:rect l="l" t="t" r="r" b="b"/>
            <a:pathLst>
              <a:path w="9670212" h="2365173">
                <a:moveTo>
                  <a:pt x="9670212" y="0"/>
                </a:moveTo>
                <a:lnTo>
                  <a:pt x="0" y="0"/>
                </a:lnTo>
                <a:lnTo>
                  <a:pt x="0" y="2365173"/>
                </a:lnTo>
                <a:lnTo>
                  <a:pt x="9670212" y="2365173"/>
                </a:lnTo>
                <a:lnTo>
                  <a:pt x="9670212" y="0"/>
                </a:lnTo>
                <a:close/>
              </a:path>
            </a:pathLst>
          </a:custGeom>
          <a:blipFill>
            <a:blip r:embed="rId4"/>
            <a:stretch>
              <a:fillRect/>
            </a:stretch>
          </a:blipFill>
        </p:spPr>
      </p:sp>
      <p:sp>
        <p:nvSpPr>
          <p:cNvPr id="4" name="Freeform 4"/>
          <p:cNvSpPr/>
          <p:nvPr/>
        </p:nvSpPr>
        <p:spPr>
          <a:xfrm flipH="1">
            <a:off x="0" y="4702840"/>
            <a:ext cx="6958455" cy="5584160"/>
          </a:xfrm>
          <a:custGeom>
            <a:avLst/>
            <a:gdLst/>
            <a:ahLst/>
            <a:cxnLst/>
            <a:rect l="l" t="t" r="r" b="b"/>
            <a:pathLst>
              <a:path w="6958455" h="5584160">
                <a:moveTo>
                  <a:pt x="6958455" y="0"/>
                </a:moveTo>
                <a:lnTo>
                  <a:pt x="0" y="0"/>
                </a:lnTo>
                <a:lnTo>
                  <a:pt x="0" y="5584160"/>
                </a:lnTo>
                <a:lnTo>
                  <a:pt x="6958455" y="5584160"/>
                </a:lnTo>
                <a:lnTo>
                  <a:pt x="6958455" y="0"/>
                </a:lnTo>
                <a:close/>
              </a:path>
            </a:pathLst>
          </a:custGeom>
          <a:blipFill>
            <a:blip r:embed="rId5"/>
            <a:stretch>
              <a:fillRect/>
            </a:stretch>
          </a:blipFill>
        </p:spPr>
      </p:sp>
      <p:grpSp>
        <p:nvGrpSpPr>
          <p:cNvPr id="5" name="Group 5"/>
          <p:cNvGrpSpPr/>
          <p:nvPr/>
        </p:nvGrpSpPr>
        <p:grpSpPr>
          <a:xfrm>
            <a:off x="2438400" y="2239080"/>
            <a:ext cx="18861327" cy="7920336"/>
            <a:chOff x="-1435601" y="-527499"/>
            <a:chExt cx="4967592" cy="2086014"/>
          </a:xfrm>
        </p:grpSpPr>
        <p:sp>
          <p:nvSpPr>
            <p:cNvPr id="6" name="Freeform 6"/>
            <p:cNvSpPr/>
            <p:nvPr/>
          </p:nvSpPr>
          <p:spPr>
            <a:xfrm>
              <a:off x="-1435601" y="-527499"/>
              <a:ext cx="3531991" cy="1955565"/>
            </a:xfrm>
            <a:custGeom>
              <a:avLst/>
              <a:gdLst/>
              <a:ahLst/>
              <a:cxnLst/>
              <a:rect l="l" t="t" r="r" b="b"/>
              <a:pathLst>
                <a:path w="3531991" h="1558515">
                  <a:moveTo>
                    <a:pt x="29442" y="0"/>
                  </a:moveTo>
                  <a:lnTo>
                    <a:pt x="3502549" y="0"/>
                  </a:lnTo>
                  <a:cubicBezTo>
                    <a:pt x="3510357" y="0"/>
                    <a:pt x="3517847" y="3102"/>
                    <a:pt x="3523368" y="8623"/>
                  </a:cubicBezTo>
                  <a:cubicBezTo>
                    <a:pt x="3528889" y="14145"/>
                    <a:pt x="3531991" y="21634"/>
                    <a:pt x="3531991" y="29442"/>
                  </a:cubicBezTo>
                  <a:lnTo>
                    <a:pt x="3531991" y="1529073"/>
                  </a:lnTo>
                  <a:cubicBezTo>
                    <a:pt x="3531991" y="1536882"/>
                    <a:pt x="3528889" y="1544370"/>
                    <a:pt x="3523368" y="1549892"/>
                  </a:cubicBezTo>
                  <a:cubicBezTo>
                    <a:pt x="3517847" y="1555413"/>
                    <a:pt x="3510357" y="1558515"/>
                    <a:pt x="3502549" y="1558515"/>
                  </a:cubicBezTo>
                  <a:lnTo>
                    <a:pt x="29442" y="1558515"/>
                  </a:lnTo>
                  <a:cubicBezTo>
                    <a:pt x="21634" y="1558515"/>
                    <a:pt x="14145" y="1555413"/>
                    <a:pt x="8623" y="1549892"/>
                  </a:cubicBezTo>
                  <a:cubicBezTo>
                    <a:pt x="3102" y="1544370"/>
                    <a:pt x="0" y="1536882"/>
                    <a:pt x="0" y="1529073"/>
                  </a:cubicBezTo>
                  <a:lnTo>
                    <a:pt x="0" y="29442"/>
                  </a:lnTo>
                  <a:cubicBezTo>
                    <a:pt x="0" y="21634"/>
                    <a:pt x="3102" y="14145"/>
                    <a:pt x="8623" y="8623"/>
                  </a:cubicBezTo>
                  <a:cubicBezTo>
                    <a:pt x="14145" y="3102"/>
                    <a:pt x="21634" y="0"/>
                    <a:pt x="29442" y="0"/>
                  </a:cubicBezTo>
                  <a:close/>
                </a:path>
              </a:pathLst>
            </a:custGeom>
            <a:solidFill>
              <a:srgbClr val="F1F1F1"/>
            </a:solidFill>
            <a:ln cap="rnd">
              <a:noFill/>
              <a:prstDash val="solid"/>
              <a:round/>
            </a:ln>
          </p:spPr>
          <p:txBody>
            <a:bodyPr/>
            <a:lstStyle/>
            <a:p>
              <a:endParaRPr lang="en-IN" dirty="0"/>
            </a:p>
          </p:txBody>
        </p:sp>
        <p:sp>
          <p:nvSpPr>
            <p:cNvPr id="7" name="TextBox 7"/>
            <p:cNvSpPr txBox="1"/>
            <p:nvPr/>
          </p:nvSpPr>
          <p:spPr>
            <a:xfrm>
              <a:off x="0" y="-47625"/>
              <a:ext cx="3531991" cy="1606140"/>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1028700" y="1257300"/>
            <a:ext cx="5474411" cy="952248"/>
          </a:xfrm>
          <a:prstGeom prst="rect">
            <a:avLst/>
          </a:prstGeom>
        </p:spPr>
        <p:txBody>
          <a:bodyPr lIns="0" tIns="0" rIns="0" bIns="0" rtlCol="0" anchor="t">
            <a:spAutoFit/>
          </a:bodyPr>
          <a:lstStyle/>
          <a:p>
            <a:pPr>
              <a:lnSpc>
                <a:spcPts val="7200"/>
              </a:lnSpc>
            </a:pPr>
            <a:r>
              <a:rPr lang="en-US" sz="8000" dirty="0">
                <a:solidFill>
                  <a:srgbClr val="07356E"/>
                </a:solidFill>
                <a:latin typeface="Etna Sans Serif"/>
              </a:rPr>
              <a:t>LSTM</a:t>
            </a:r>
          </a:p>
        </p:txBody>
      </p:sp>
      <p:pic>
        <p:nvPicPr>
          <p:cNvPr id="1026" name="Picture 2" descr="Text Generation with LSTM">
            <a:extLst>
              <a:ext uri="{FF2B5EF4-FFF2-40B4-BE49-F238E27FC236}">
                <a16:creationId xmlns:a16="http://schemas.microsoft.com/office/drawing/2014/main" id="{1149512F-94C6-4ACB-B9EB-1CE6A1BF90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0875" y="2638425"/>
            <a:ext cx="11906250" cy="655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2292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250" y="0"/>
            <a:ext cx="18383250" cy="18383250"/>
          </a:xfrm>
          <a:custGeom>
            <a:avLst/>
            <a:gdLst/>
            <a:ahLst/>
            <a:cxnLst/>
            <a:rect l="l" t="t" r="r" b="b"/>
            <a:pathLst>
              <a:path w="18383250" h="18383250">
                <a:moveTo>
                  <a:pt x="0" y="0"/>
                </a:moveTo>
                <a:lnTo>
                  <a:pt x="18383250" y="0"/>
                </a:lnTo>
                <a:lnTo>
                  <a:pt x="18383250" y="18383250"/>
                </a:lnTo>
                <a:lnTo>
                  <a:pt x="0" y="18383250"/>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8617788" y="0"/>
            <a:ext cx="9670212" cy="2365173"/>
          </a:xfrm>
          <a:custGeom>
            <a:avLst/>
            <a:gdLst/>
            <a:ahLst/>
            <a:cxnLst/>
            <a:rect l="l" t="t" r="r" b="b"/>
            <a:pathLst>
              <a:path w="9670212" h="2365173">
                <a:moveTo>
                  <a:pt x="9670212" y="0"/>
                </a:moveTo>
                <a:lnTo>
                  <a:pt x="0" y="0"/>
                </a:lnTo>
                <a:lnTo>
                  <a:pt x="0" y="2365173"/>
                </a:lnTo>
                <a:lnTo>
                  <a:pt x="9670212" y="2365173"/>
                </a:lnTo>
                <a:lnTo>
                  <a:pt x="9670212" y="0"/>
                </a:lnTo>
                <a:close/>
              </a:path>
            </a:pathLst>
          </a:custGeom>
          <a:blipFill>
            <a:blip r:embed="rId4"/>
            <a:stretch>
              <a:fillRect/>
            </a:stretch>
          </a:blipFill>
        </p:spPr>
      </p:sp>
      <p:sp>
        <p:nvSpPr>
          <p:cNvPr id="4" name="Freeform 4"/>
          <p:cNvSpPr/>
          <p:nvPr/>
        </p:nvSpPr>
        <p:spPr>
          <a:xfrm flipH="1">
            <a:off x="0" y="4702840"/>
            <a:ext cx="6958455" cy="5584160"/>
          </a:xfrm>
          <a:custGeom>
            <a:avLst/>
            <a:gdLst/>
            <a:ahLst/>
            <a:cxnLst/>
            <a:rect l="l" t="t" r="r" b="b"/>
            <a:pathLst>
              <a:path w="6958455" h="5584160">
                <a:moveTo>
                  <a:pt x="6958455" y="0"/>
                </a:moveTo>
                <a:lnTo>
                  <a:pt x="0" y="0"/>
                </a:lnTo>
                <a:lnTo>
                  <a:pt x="0" y="5584160"/>
                </a:lnTo>
                <a:lnTo>
                  <a:pt x="6958455" y="5584160"/>
                </a:lnTo>
                <a:lnTo>
                  <a:pt x="6958455" y="0"/>
                </a:lnTo>
                <a:close/>
              </a:path>
            </a:pathLst>
          </a:custGeom>
          <a:blipFill>
            <a:blip r:embed="rId5"/>
            <a:stretch>
              <a:fillRect/>
            </a:stretch>
          </a:blipFill>
        </p:spPr>
      </p:sp>
      <p:grpSp>
        <p:nvGrpSpPr>
          <p:cNvPr id="5" name="Group 5"/>
          <p:cNvGrpSpPr/>
          <p:nvPr/>
        </p:nvGrpSpPr>
        <p:grpSpPr>
          <a:xfrm>
            <a:off x="4057074" y="2914595"/>
            <a:ext cx="13410529" cy="5917488"/>
            <a:chOff x="0" y="0"/>
            <a:chExt cx="3531991" cy="1558515"/>
          </a:xfrm>
        </p:grpSpPr>
        <p:sp>
          <p:nvSpPr>
            <p:cNvPr id="6" name="Freeform 6"/>
            <p:cNvSpPr/>
            <p:nvPr/>
          </p:nvSpPr>
          <p:spPr>
            <a:xfrm>
              <a:off x="0" y="0"/>
              <a:ext cx="3531991" cy="1558515"/>
            </a:xfrm>
            <a:custGeom>
              <a:avLst/>
              <a:gdLst/>
              <a:ahLst/>
              <a:cxnLst/>
              <a:rect l="l" t="t" r="r" b="b"/>
              <a:pathLst>
                <a:path w="3531991" h="1558515">
                  <a:moveTo>
                    <a:pt x="29442" y="0"/>
                  </a:moveTo>
                  <a:lnTo>
                    <a:pt x="3502549" y="0"/>
                  </a:lnTo>
                  <a:cubicBezTo>
                    <a:pt x="3510357" y="0"/>
                    <a:pt x="3517847" y="3102"/>
                    <a:pt x="3523368" y="8623"/>
                  </a:cubicBezTo>
                  <a:cubicBezTo>
                    <a:pt x="3528889" y="14145"/>
                    <a:pt x="3531991" y="21634"/>
                    <a:pt x="3531991" y="29442"/>
                  </a:cubicBezTo>
                  <a:lnTo>
                    <a:pt x="3531991" y="1529073"/>
                  </a:lnTo>
                  <a:cubicBezTo>
                    <a:pt x="3531991" y="1536882"/>
                    <a:pt x="3528889" y="1544370"/>
                    <a:pt x="3523368" y="1549892"/>
                  </a:cubicBezTo>
                  <a:cubicBezTo>
                    <a:pt x="3517847" y="1555413"/>
                    <a:pt x="3510357" y="1558515"/>
                    <a:pt x="3502549" y="1558515"/>
                  </a:cubicBezTo>
                  <a:lnTo>
                    <a:pt x="29442" y="1558515"/>
                  </a:lnTo>
                  <a:cubicBezTo>
                    <a:pt x="21634" y="1558515"/>
                    <a:pt x="14145" y="1555413"/>
                    <a:pt x="8623" y="1549892"/>
                  </a:cubicBezTo>
                  <a:cubicBezTo>
                    <a:pt x="3102" y="1544370"/>
                    <a:pt x="0" y="1536882"/>
                    <a:pt x="0" y="1529073"/>
                  </a:cubicBezTo>
                  <a:lnTo>
                    <a:pt x="0" y="29442"/>
                  </a:lnTo>
                  <a:cubicBezTo>
                    <a:pt x="0" y="21634"/>
                    <a:pt x="3102" y="14145"/>
                    <a:pt x="8623" y="8623"/>
                  </a:cubicBezTo>
                  <a:cubicBezTo>
                    <a:pt x="14145" y="3102"/>
                    <a:pt x="21634" y="0"/>
                    <a:pt x="29442" y="0"/>
                  </a:cubicBezTo>
                  <a:close/>
                </a:path>
              </a:pathLst>
            </a:custGeom>
            <a:solidFill>
              <a:srgbClr val="F1F1F1"/>
            </a:solidFill>
            <a:ln cap="rnd">
              <a:noFill/>
              <a:prstDash val="solid"/>
              <a:round/>
            </a:ln>
          </p:spPr>
        </p:sp>
        <p:sp>
          <p:nvSpPr>
            <p:cNvPr id="7" name="TextBox 7"/>
            <p:cNvSpPr txBox="1"/>
            <p:nvPr/>
          </p:nvSpPr>
          <p:spPr>
            <a:xfrm>
              <a:off x="0" y="-47625"/>
              <a:ext cx="3531991" cy="160614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8944474" y="4876403"/>
            <a:ext cx="2909258" cy="1033819"/>
            <a:chOff x="0" y="0"/>
            <a:chExt cx="3879010" cy="1378426"/>
          </a:xfrm>
        </p:grpSpPr>
        <p:sp>
          <p:nvSpPr>
            <p:cNvPr id="9" name="Freeform 9"/>
            <p:cNvSpPr/>
            <p:nvPr/>
          </p:nvSpPr>
          <p:spPr>
            <a:xfrm>
              <a:off x="0" y="0"/>
              <a:ext cx="3879010" cy="1378426"/>
            </a:xfrm>
            <a:custGeom>
              <a:avLst/>
              <a:gdLst/>
              <a:ahLst/>
              <a:cxnLst/>
              <a:rect l="l" t="t" r="r" b="b"/>
              <a:pathLst>
                <a:path w="3879010" h="1378426">
                  <a:moveTo>
                    <a:pt x="0" y="0"/>
                  </a:moveTo>
                  <a:lnTo>
                    <a:pt x="3879010" y="0"/>
                  </a:lnTo>
                  <a:lnTo>
                    <a:pt x="3879010" y="1378426"/>
                  </a:lnTo>
                  <a:lnTo>
                    <a:pt x="0" y="1378426"/>
                  </a:lnTo>
                  <a:lnTo>
                    <a:pt x="0" y="0"/>
                  </a:lnTo>
                  <a:close/>
                </a:path>
              </a:pathLst>
            </a:custGeom>
            <a:blipFill>
              <a:blip r:embed="rId6">
                <a:extLst>
                  <a:ext uri="{96DAC541-7B7A-43D3-8B79-37D633B846F1}">
                    <asvg:svgBlip xmlns:asvg="http://schemas.microsoft.com/office/drawing/2016/SVG/main" r:embed="rId7"/>
                  </a:ext>
                </a:extLst>
              </a:blip>
              <a:stretch>
                <a:fillRect l="-2258" r="-2258"/>
              </a:stretch>
            </a:blipFill>
            <a:ln cap="sq">
              <a:noFill/>
              <a:prstDash val="solid"/>
              <a:miter/>
            </a:ln>
          </p:spPr>
        </p:sp>
        <p:sp>
          <p:nvSpPr>
            <p:cNvPr id="10" name="TextBox 10"/>
            <p:cNvSpPr txBox="1"/>
            <p:nvPr/>
          </p:nvSpPr>
          <p:spPr>
            <a:xfrm>
              <a:off x="5155" y="400792"/>
              <a:ext cx="3873855" cy="492181"/>
            </a:xfrm>
            <a:prstGeom prst="rect">
              <a:avLst/>
            </a:prstGeom>
          </p:spPr>
          <p:txBody>
            <a:bodyPr lIns="0" tIns="0" rIns="0" bIns="0" rtlCol="0" anchor="t">
              <a:spAutoFit/>
            </a:bodyPr>
            <a:lstStyle/>
            <a:p>
              <a:pPr algn="ctr">
                <a:lnSpc>
                  <a:spcPts val="3128"/>
                </a:lnSpc>
              </a:pPr>
              <a:r>
                <a:rPr lang="en-US" sz="2234">
                  <a:solidFill>
                    <a:srgbClr val="545454"/>
                  </a:solidFill>
                  <a:latin typeface="Kollektif"/>
                </a:rPr>
                <a:t>This is a sentence</a:t>
              </a:r>
            </a:p>
          </p:txBody>
        </p:sp>
      </p:grpSp>
      <p:sp>
        <p:nvSpPr>
          <p:cNvPr id="11" name="Freeform 11"/>
          <p:cNvSpPr/>
          <p:nvPr/>
        </p:nvSpPr>
        <p:spPr>
          <a:xfrm>
            <a:off x="6343208" y="6144673"/>
            <a:ext cx="2114398" cy="1822227"/>
          </a:xfrm>
          <a:custGeom>
            <a:avLst/>
            <a:gdLst/>
            <a:ahLst/>
            <a:cxnLst/>
            <a:rect l="l" t="t" r="r" b="b"/>
            <a:pathLst>
              <a:path w="2114398" h="1822227">
                <a:moveTo>
                  <a:pt x="0" y="0"/>
                </a:moveTo>
                <a:lnTo>
                  <a:pt x="2114398" y="0"/>
                </a:lnTo>
                <a:lnTo>
                  <a:pt x="2114398" y="1822227"/>
                </a:lnTo>
                <a:lnTo>
                  <a:pt x="0" y="18222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TextBox 12"/>
          <p:cNvSpPr txBox="1"/>
          <p:nvPr/>
        </p:nvSpPr>
        <p:spPr>
          <a:xfrm>
            <a:off x="1028700" y="1257300"/>
            <a:ext cx="5474411" cy="990601"/>
          </a:xfrm>
          <a:prstGeom prst="rect">
            <a:avLst/>
          </a:prstGeom>
        </p:spPr>
        <p:txBody>
          <a:bodyPr lIns="0" tIns="0" rIns="0" bIns="0" rtlCol="0" anchor="t">
            <a:spAutoFit/>
          </a:bodyPr>
          <a:lstStyle/>
          <a:p>
            <a:pPr>
              <a:lnSpc>
                <a:spcPts val="7200"/>
              </a:lnSpc>
            </a:pPr>
            <a:r>
              <a:rPr lang="en-US" sz="8000">
                <a:solidFill>
                  <a:srgbClr val="07356E"/>
                </a:solidFill>
                <a:latin typeface="Etna Sans Serif"/>
              </a:rPr>
              <a:t>N-Grams</a:t>
            </a:r>
          </a:p>
        </p:txBody>
      </p:sp>
      <p:sp>
        <p:nvSpPr>
          <p:cNvPr id="15" name="TextBox 15"/>
          <p:cNvSpPr txBox="1"/>
          <p:nvPr/>
        </p:nvSpPr>
        <p:spPr>
          <a:xfrm>
            <a:off x="4906579" y="3576007"/>
            <a:ext cx="11711520" cy="1054100"/>
          </a:xfrm>
          <a:prstGeom prst="rect">
            <a:avLst/>
          </a:prstGeom>
        </p:spPr>
        <p:txBody>
          <a:bodyPr lIns="0" tIns="0" rIns="0" bIns="0" rtlCol="0" anchor="t">
            <a:spAutoFit/>
          </a:bodyPr>
          <a:lstStyle/>
          <a:p>
            <a:pPr>
              <a:lnSpc>
                <a:spcPts val="2800"/>
              </a:lnSpc>
            </a:pPr>
            <a:r>
              <a:rPr lang="en-US" sz="2000">
                <a:solidFill>
                  <a:srgbClr val="545454"/>
                </a:solidFill>
                <a:latin typeface="Open Sauce Light"/>
              </a:rPr>
              <a:t>N-grams are contiguous sequences of items that are collected from a sequence of text or speech corpus or almost any type of data. The n in n-grams specify the size of a number of items to consider, unigram for n =1, bigram for n = 2, and trigram for n = 3, and so on.</a:t>
            </a:r>
          </a:p>
        </p:txBody>
      </p:sp>
      <p:sp>
        <p:nvSpPr>
          <p:cNvPr id="16" name="TextBox 16"/>
          <p:cNvSpPr txBox="1"/>
          <p:nvPr/>
        </p:nvSpPr>
        <p:spPr>
          <a:xfrm>
            <a:off x="6523023" y="6221912"/>
            <a:ext cx="1754769" cy="1551549"/>
          </a:xfrm>
          <a:prstGeom prst="rect">
            <a:avLst/>
          </a:prstGeom>
        </p:spPr>
        <p:txBody>
          <a:bodyPr lIns="0" tIns="0" rIns="0" bIns="0" rtlCol="0" anchor="t">
            <a:spAutoFit/>
          </a:bodyPr>
          <a:lstStyle/>
          <a:p>
            <a:pPr algn="ctr">
              <a:lnSpc>
                <a:spcPts val="3128"/>
              </a:lnSpc>
            </a:pPr>
            <a:r>
              <a:rPr lang="en-US" sz="2234">
                <a:solidFill>
                  <a:srgbClr val="545454"/>
                </a:solidFill>
                <a:latin typeface="Kollektif"/>
              </a:rPr>
              <a:t>“This” </a:t>
            </a:r>
          </a:p>
          <a:p>
            <a:pPr algn="ctr">
              <a:lnSpc>
                <a:spcPts val="3128"/>
              </a:lnSpc>
            </a:pPr>
            <a:r>
              <a:rPr lang="en-US" sz="2234">
                <a:solidFill>
                  <a:srgbClr val="545454"/>
                </a:solidFill>
                <a:latin typeface="Kollektif"/>
              </a:rPr>
              <a:t>”is” </a:t>
            </a:r>
          </a:p>
          <a:p>
            <a:pPr algn="ctr">
              <a:lnSpc>
                <a:spcPts val="3128"/>
              </a:lnSpc>
            </a:pPr>
            <a:r>
              <a:rPr lang="en-US" sz="2234">
                <a:solidFill>
                  <a:srgbClr val="545454"/>
                </a:solidFill>
                <a:latin typeface="Kollektif"/>
              </a:rPr>
              <a:t>“a” </a:t>
            </a:r>
          </a:p>
          <a:p>
            <a:pPr algn="ctr">
              <a:lnSpc>
                <a:spcPts val="3128"/>
              </a:lnSpc>
            </a:pPr>
            <a:r>
              <a:rPr lang="en-US" sz="2234">
                <a:solidFill>
                  <a:srgbClr val="545454"/>
                </a:solidFill>
                <a:latin typeface="Kollektif"/>
              </a:rPr>
              <a:t>“sentence”</a:t>
            </a:r>
          </a:p>
        </p:txBody>
      </p:sp>
      <p:sp>
        <p:nvSpPr>
          <p:cNvPr id="17" name="Freeform 17"/>
          <p:cNvSpPr/>
          <p:nvPr/>
        </p:nvSpPr>
        <p:spPr>
          <a:xfrm>
            <a:off x="9341904" y="6094844"/>
            <a:ext cx="2114398" cy="1822227"/>
          </a:xfrm>
          <a:custGeom>
            <a:avLst/>
            <a:gdLst/>
            <a:ahLst/>
            <a:cxnLst/>
            <a:rect l="l" t="t" r="r" b="b"/>
            <a:pathLst>
              <a:path w="2114398" h="1822227">
                <a:moveTo>
                  <a:pt x="0" y="0"/>
                </a:moveTo>
                <a:lnTo>
                  <a:pt x="2114398" y="0"/>
                </a:lnTo>
                <a:lnTo>
                  <a:pt x="2114398" y="1822226"/>
                </a:lnTo>
                <a:lnTo>
                  <a:pt x="0" y="182222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8" name="TextBox 18"/>
          <p:cNvSpPr txBox="1"/>
          <p:nvPr/>
        </p:nvSpPr>
        <p:spPr>
          <a:xfrm>
            <a:off x="9521718" y="6425864"/>
            <a:ext cx="1754769" cy="1161380"/>
          </a:xfrm>
          <a:prstGeom prst="rect">
            <a:avLst/>
          </a:prstGeom>
        </p:spPr>
        <p:txBody>
          <a:bodyPr lIns="0" tIns="0" rIns="0" bIns="0" rtlCol="0" anchor="t">
            <a:spAutoFit/>
          </a:bodyPr>
          <a:lstStyle/>
          <a:p>
            <a:pPr algn="ctr">
              <a:lnSpc>
                <a:spcPts val="3128"/>
              </a:lnSpc>
            </a:pPr>
            <a:r>
              <a:rPr lang="en-US" sz="2234">
                <a:solidFill>
                  <a:srgbClr val="545454"/>
                </a:solidFill>
                <a:latin typeface="Kollektif"/>
              </a:rPr>
              <a:t>“This is” </a:t>
            </a:r>
          </a:p>
          <a:p>
            <a:pPr algn="ctr">
              <a:lnSpc>
                <a:spcPts val="3128"/>
              </a:lnSpc>
            </a:pPr>
            <a:r>
              <a:rPr lang="en-US" sz="2234">
                <a:solidFill>
                  <a:srgbClr val="545454"/>
                </a:solidFill>
                <a:latin typeface="Kollektif"/>
              </a:rPr>
              <a:t>”is a” </a:t>
            </a:r>
          </a:p>
          <a:p>
            <a:pPr algn="ctr">
              <a:lnSpc>
                <a:spcPts val="3128"/>
              </a:lnSpc>
            </a:pPr>
            <a:r>
              <a:rPr lang="en-US" sz="2234">
                <a:solidFill>
                  <a:srgbClr val="545454"/>
                </a:solidFill>
                <a:latin typeface="Kollektif"/>
              </a:rPr>
              <a:t>“a sentence”</a:t>
            </a:r>
          </a:p>
        </p:txBody>
      </p:sp>
      <p:sp>
        <p:nvSpPr>
          <p:cNvPr id="19" name="Freeform 19"/>
          <p:cNvSpPr/>
          <p:nvPr/>
        </p:nvSpPr>
        <p:spPr>
          <a:xfrm>
            <a:off x="12342127" y="6094844"/>
            <a:ext cx="2114398" cy="1822227"/>
          </a:xfrm>
          <a:custGeom>
            <a:avLst/>
            <a:gdLst/>
            <a:ahLst/>
            <a:cxnLst/>
            <a:rect l="l" t="t" r="r" b="b"/>
            <a:pathLst>
              <a:path w="2114398" h="1822227">
                <a:moveTo>
                  <a:pt x="0" y="0"/>
                </a:moveTo>
                <a:lnTo>
                  <a:pt x="2114398" y="0"/>
                </a:lnTo>
                <a:lnTo>
                  <a:pt x="2114398" y="1822226"/>
                </a:lnTo>
                <a:lnTo>
                  <a:pt x="0" y="182222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0" name="TextBox 20"/>
          <p:cNvSpPr txBox="1"/>
          <p:nvPr/>
        </p:nvSpPr>
        <p:spPr>
          <a:xfrm>
            <a:off x="12441559" y="6500319"/>
            <a:ext cx="1934584" cy="813841"/>
          </a:xfrm>
          <a:prstGeom prst="rect">
            <a:avLst/>
          </a:prstGeom>
        </p:spPr>
        <p:txBody>
          <a:bodyPr lIns="0" tIns="0" rIns="0" bIns="0" rtlCol="0" anchor="t">
            <a:spAutoFit/>
          </a:bodyPr>
          <a:lstStyle/>
          <a:p>
            <a:pPr algn="ctr">
              <a:lnSpc>
                <a:spcPts val="3258"/>
              </a:lnSpc>
            </a:pPr>
            <a:r>
              <a:rPr lang="en-US" sz="2327">
                <a:solidFill>
                  <a:srgbClr val="545454"/>
                </a:solidFill>
                <a:latin typeface="Kollektif"/>
              </a:rPr>
              <a:t>“This is a” </a:t>
            </a:r>
          </a:p>
          <a:p>
            <a:pPr algn="ctr">
              <a:lnSpc>
                <a:spcPts val="3258"/>
              </a:lnSpc>
            </a:pPr>
            <a:r>
              <a:rPr lang="en-US" sz="2327">
                <a:solidFill>
                  <a:srgbClr val="545454"/>
                </a:solidFill>
                <a:latin typeface="Kollektif"/>
              </a:rPr>
              <a:t>“is a sentence”</a:t>
            </a:r>
          </a:p>
        </p:txBody>
      </p:sp>
      <p:sp>
        <p:nvSpPr>
          <p:cNvPr id="21" name="TextBox 21"/>
          <p:cNvSpPr txBox="1"/>
          <p:nvPr/>
        </p:nvSpPr>
        <p:spPr>
          <a:xfrm>
            <a:off x="6721450" y="8066245"/>
            <a:ext cx="1357914" cy="349250"/>
          </a:xfrm>
          <a:prstGeom prst="rect">
            <a:avLst/>
          </a:prstGeom>
        </p:spPr>
        <p:txBody>
          <a:bodyPr lIns="0" tIns="0" rIns="0" bIns="0" rtlCol="0" anchor="t">
            <a:spAutoFit/>
          </a:bodyPr>
          <a:lstStyle/>
          <a:p>
            <a:pPr algn="ctr">
              <a:lnSpc>
                <a:spcPts val="2800"/>
              </a:lnSpc>
            </a:pPr>
            <a:r>
              <a:rPr lang="en-US" sz="2000">
                <a:solidFill>
                  <a:srgbClr val="545454"/>
                </a:solidFill>
                <a:latin typeface="Open Sauce Bold"/>
              </a:rPr>
              <a:t>unigrams</a:t>
            </a:r>
          </a:p>
        </p:txBody>
      </p:sp>
      <p:sp>
        <p:nvSpPr>
          <p:cNvPr id="22" name="TextBox 22"/>
          <p:cNvSpPr txBox="1"/>
          <p:nvPr/>
        </p:nvSpPr>
        <p:spPr>
          <a:xfrm>
            <a:off x="9720146" y="8066245"/>
            <a:ext cx="1357914" cy="349250"/>
          </a:xfrm>
          <a:prstGeom prst="rect">
            <a:avLst/>
          </a:prstGeom>
        </p:spPr>
        <p:txBody>
          <a:bodyPr lIns="0" tIns="0" rIns="0" bIns="0" rtlCol="0" anchor="t">
            <a:spAutoFit/>
          </a:bodyPr>
          <a:lstStyle/>
          <a:p>
            <a:pPr algn="ctr">
              <a:lnSpc>
                <a:spcPts val="2800"/>
              </a:lnSpc>
            </a:pPr>
            <a:r>
              <a:rPr lang="en-US" sz="2000">
                <a:solidFill>
                  <a:srgbClr val="545454"/>
                </a:solidFill>
                <a:latin typeface="Open Sauce Bold"/>
              </a:rPr>
              <a:t>bigrams</a:t>
            </a:r>
          </a:p>
        </p:txBody>
      </p:sp>
      <p:sp>
        <p:nvSpPr>
          <p:cNvPr id="23" name="TextBox 23"/>
          <p:cNvSpPr txBox="1"/>
          <p:nvPr/>
        </p:nvSpPr>
        <p:spPr>
          <a:xfrm>
            <a:off x="12720369" y="8066245"/>
            <a:ext cx="1357914" cy="349250"/>
          </a:xfrm>
          <a:prstGeom prst="rect">
            <a:avLst/>
          </a:prstGeom>
        </p:spPr>
        <p:txBody>
          <a:bodyPr lIns="0" tIns="0" rIns="0" bIns="0" rtlCol="0" anchor="t">
            <a:spAutoFit/>
          </a:bodyPr>
          <a:lstStyle/>
          <a:p>
            <a:pPr algn="ctr">
              <a:lnSpc>
                <a:spcPts val="2800"/>
              </a:lnSpc>
            </a:pPr>
            <a:r>
              <a:rPr lang="en-US" sz="2000">
                <a:solidFill>
                  <a:srgbClr val="545454"/>
                </a:solidFill>
                <a:latin typeface="Open Sauce Bold"/>
              </a:rPr>
              <a:t>trigrams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250" y="0"/>
            <a:ext cx="18383250" cy="18383250"/>
          </a:xfrm>
          <a:custGeom>
            <a:avLst/>
            <a:gdLst/>
            <a:ahLst/>
            <a:cxnLst/>
            <a:rect l="l" t="t" r="r" b="b"/>
            <a:pathLst>
              <a:path w="18383250" h="18383250">
                <a:moveTo>
                  <a:pt x="0" y="0"/>
                </a:moveTo>
                <a:lnTo>
                  <a:pt x="18383250" y="0"/>
                </a:lnTo>
                <a:lnTo>
                  <a:pt x="18383250" y="18383250"/>
                </a:lnTo>
                <a:lnTo>
                  <a:pt x="0" y="18383250"/>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8617788" y="0"/>
            <a:ext cx="9670212" cy="2365173"/>
          </a:xfrm>
          <a:custGeom>
            <a:avLst/>
            <a:gdLst/>
            <a:ahLst/>
            <a:cxnLst/>
            <a:rect l="l" t="t" r="r" b="b"/>
            <a:pathLst>
              <a:path w="9670212" h="2365173">
                <a:moveTo>
                  <a:pt x="9670212" y="0"/>
                </a:moveTo>
                <a:lnTo>
                  <a:pt x="0" y="0"/>
                </a:lnTo>
                <a:lnTo>
                  <a:pt x="0" y="2365173"/>
                </a:lnTo>
                <a:lnTo>
                  <a:pt x="9670212" y="2365173"/>
                </a:lnTo>
                <a:lnTo>
                  <a:pt x="9670212" y="0"/>
                </a:lnTo>
                <a:close/>
              </a:path>
            </a:pathLst>
          </a:custGeom>
          <a:blipFill>
            <a:blip r:embed="rId4"/>
            <a:stretch>
              <a:fillRect/>
            </a:stretch>
          </a:blipFill>
        </p:spPr>
      </p:sp>
      <p:sp>
        <p:nvSpPr>
          <p:cNvPr id="4" name="Freeform 4"/>
          <p:cNvSpPr/>
          <p:nvPr/>
        </p:nvSpPr>
        <p:spPr>
          <a:xfrm flipH="1">
            <a:off x="0" y="4702840"/>
            <a:ext cx="6958455" cy="5584160"/>
          </a:xfrm>
          <a:custGeom>
            <a:avLst/>
            <a:gdLst/>
            <a:ahLst/>
            <a:cxnLst/>
            <a:rect l="l" t="t" r="r" b="b"/>
            <a:pathLst>
              <a:path w="6958455" h="5584160">
                <a:moveTo>
                  <a:pt x="6958455" y="0"/>
                </a:moveTo>
                <a:lnTo>
                  <a:pt x="0" y="0"/>
                </a:lnTo>
                <a:lnTo>
                  <a:pt x="0" y="5584160"/>
                </a:lnTo>
                <a:lnTo>
                  <a:pt x="6958455" y="5584160"/>
                </a:lnTo>
                <a:lnTo>
                  <a:pt x="6958455" y="0"/>
                </a:lnTo>
                <a:close/>
              </a:path>
            </a:pathLst>
          </a:custGeom>
          <a:blipFill>
            <a:blip r:embed="rId5"/>
            <a:stretch>
              <a:fillRect/>
            </a:stretch>
          </a:blipFill>
        </p:spPr>
      </p:sp>
      <p:grpSp>
        <p:nvGrpSpPr>
          <p:cNvPr id="5" name="Group 5"/>
          <p:cNvGrpSpPr/>
          <p:nvPr/>
        </p:nvGrpSpPr>
        <p:grpSpPr>
          <a:xfrm>
            <a:off x="5091445" y="-112948"/>
            <a:ext cx="17692355" cy="11809648"/>
            <a:chOff x="-1435601" y="-527499"/>
            <a:chExt cx="4967592" cy="2086014"/>
          </a:xfrm>
        </p:grpSpPr>
        <p:sp>
          <p:nvSpPr>
            <p:cNvPr id="6" name="Freeform 6"/>
            <p:cNvSpPr/>
            <p:nvPr/>
          </p:nvSpPr>
          <p:spPr>
            <a:xfrm>
              <a:off x="-1435601" y="-527499"/>
              <a:ext cx="3531991" cy="1955565"/>
            </a:xfrm>
            <a:custGeom>
              <a:avLst/>
              <a:gdLst/>
              <a:ahLst/>
              <a:cxnLst/>
              <a:rect l="l" t="t" r="r" b="b"/>
              <a:pathLst>
                <a:path w="3531991" h="1558515">
                  <a:moveTo>
                    <a:pt x="29442" y="0"/>
                  </a:moveTo>
                  <a:lnTo>
                    <a:pt x="3502549" y="0"/>
                  </a:lnTo>
                  <a:cubicBezTo>
                    <a:pt x="3510357" y="0"/>
                    <a:pt x="3517847" y="3102"/>
                    <a:pt x="3523368" y="8623"/>
                  </a:cubicBezTo>
                  <a:cubicBezTo>
                    <a:pt x="3528889" y="14145"/>
                    <a:pt x="3531991" y="21634"/>
                    <a:pt x="3531991" y="29442"/>
                  </a:cubicBezTo>
                  <a:lnTo>
                    <a:pt x="3531991" y="1529073"/>
                  </a:lnTo>
                  <a:cubicBezTo>
                    <a:pt x="3531991" y="1536882"/>
                    <a:pt x="3528889" y="1544370"/>
                    <a:pt x="3523368" y="1549892"/>
                  </a:cubicBezTo>
                  <a:cubicBezTo>
                    <a:pt x="3517847" y="1555413"/>
                    <a:pt x="3510357" y="1558515"/>
                    <a:pt x="3502549" y="1558515"/>
                  </a:cubicBezTo>
                  <a:lnTo>
                    <a:pt x="29442" y="1558515"/>
                  </a:lnTo>
                  <a:cubicBezTo>
                    <a:pt x="21634" y="1558515"/>
                    <a:pt x="14145" y="1555413"/>
                    <a:pt x="8623" y="1549892"/>
                  </a:cubicBezTo>
                  <a:cubicBezTo>
                    <a:pt x="3102" y="1544370"/>
                    <a:pt x="0" y="1536882"/>
                    <a:pt x="0" y="1529073"/>
                  </a:cubicBezTo>
                  <a:lnTo>
                    <a:pt x="0" y="29442"/>
                  </a:lnTo>
                  <a:cubicBezTo>
                    <a:pt x="0" y="21634"/>
                    <a:pt x="3102" y="14145"/>
                    <a:pt x="8623" y="8623"/>
                  </a:cubicBezTo>
                  <a:cubicBezTo>
                    <a:pt x="14145" y="3102"/>
                    <a:pt x="21634" y="0"/>
                    <a:pt x="29442" y="0"/>
                  </a:cubicBezTo>
                  <a:close/>
                </a:path>
              </a:pathLst>
            </a:custGeom>
            <a:solidFill>
              <a:srgbClr val="F1F1F1"/>
            </a:solidFill>
            <a:ln cap="rnd">
              <a:noFill/>
              <a:prstDash val="solid"/>
              <a:round/>
            </a:ln>
          </p:spPr>
          <p:txBody>
            <a:bodyPr/>
            <a:lstStyle/>
            <a:p>
              <a:endParaRPr lang="en-IN" dirty="0"/>
            </a:p>
          </p:txBody>
        </p:sp>
        <p:sp>
          <p:nvSpPr>
            <p:cNvPr id="7" name="TextBox 7"/>
            <p:cNvSpPr txBox="1"/>
            <p:nvPr/>
          </p:nvSpPr>
          <p:spPr>
            <a:xfrm>
              <a:off x="0" y="-47625"/>
              <a:ext cx="3531991" cy="1606140"/>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1028700" y="1257300"/>
            <a:ext cx="5474411" cy="952248"/>
          </a:xfrm>
          <a:prstGeom prst="rect">
            <a:avLst/>
          </a:prstGeom>
        </p:spPr>
        <p:txBody>
          <a:bodyPr lIns="0" tIns="0" rIns="0" bIns="0" rtlCol="0" anchor="t">
            <a:spAutoFit/>
          </a:bodyPr>
          <a:lstStyle/>
          <a:p>
            <a:pPr>
              <a:lnSpc>
                <a:spcPts val="7200"/>
              </a:lnSpc>
            </a:pPr>
            <a:r>
              <a:rPr lang="en-US" sz="8000" dirty="0">
                <a:solidFill>
                  <a:srgbClr val="07356E"/>
                </a:solidFill>
                <a:latin typeface="Etna Sans Serif"/>
              </a:rPr>
              <a:t>LSTM</a:t>
            </a:r>
          </a:p>
        </p:txBody>
      </p:sp>
      <p:pic>
        <p:nvPicPr>
          <p:cNvPr id="4098" name="Picture 2" descr="Text Generation with LSTM">
            <a:extLst>
              <a:ext uri="{FF2B5EF4-FFF2-40B4-BE49-F238E27FC236}">
                <a16:creationId xmlns:a16="http://schemas.microsoft.com/office/drawing/2014/main" id="{51B887F1-266C-B4B4-1DD9-A4B10B8D9A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68772" y="323850"/>
            <a:ext cx="11010900" cy="977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40003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250" y="0"/>
            <a:ext cx="18383250" cy="18383250"/>
          </a:xfrm>
          <a:custGeom>
            <a:avLst/>
            <a:gdLst/>
            <a:ahLst/>
            <a:cxnLst/>
            <a:rect l="l" t="t" r="r" b="b"/>
            <a:pathLst>
              <a:path w="18383250" h="18383250">
                <a:moveTo>
                  <a:pt x="0" y="0"/>
                </a:moveTo>
                <a:lnTo>
                  <a:pt x="18383250" y="0"/>
                </a:lnTo>
                <a:lnTo>
                  <a:pt x="18383250" y="18383250"/>
                </a:lnTo>
                <a:lnTo>
                  <a:pt x="0" y="18383250"/>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3" name="Freeform 3"/>
          <p:cNvSpPr/>
          <p:nvPr/>
        </p:nvSpPr>
        <p:spPr>
          <a:xfrm>
            <a:off x="-95250" y="7921827"/>
            <a:ext cx="9670212" cy="2365173"/>
          </a:xfrm>
          <a:custGeom>
            <a:avLst/>
            <a:gdLst/>
            <a:ahLst/>
            <a:cxnLst/>
            <a:rect l="l" t="t" r="r" b="b"/>
            <a:pathLst>
              <a:path w="9670212" h="2365173">
                <a:moveTo>
                  <a:pt x="0" y="0"/>
                </a:moveTo>
                <a:lnTo>
                  <a:pt x="9670212" y="0"/>
                </a:lnTo>
                <a:lnTo>
                  <a:pt x="9670212" y="2365173"/>
                </a:lnTo>
                <a:lnTo>
                  <a:pt x="0" y="2365173"/>
                </a:lnTo>
                <a:lnTo>
                  <a:pt x="0" y="0"/>
                </a:lnTo>
                <a:close/>
              </a:path>
            </a:pathLst>
          </a:custGeom>
          <a:blipFill>
            <a:blip r:embed="rId4"/>
            <a:stretch>
              <a:fillRect/>
            </a:stretch>
          </a:blipFill>
        </p:spPr>
      </p:sp>
      <p:sp>
        <p:nvSpPr>
          <p:cNvPr id="4" name="Freeform 4"/>
          <p:cNvSpPr/>
          <p:nvPr/>
        </p:nvSpPr>
        <p:spPr>
          <a:xfrm>
            <a:off x="13762750" y="-1763380"/>
            <a:ext cx="6958455" cy="5584160"/>
          </a:xfrm>
          <a:custGeom>
            <a:avLst/>
            <a:gdLst/>
            <a:ahLst/>
            <a:cxnLst/>
            <a:rect l="l" t="t" r="r" b="b"/>
            <a:pathLst>
              <a:path w="6958455" h="5584160">
                <a:moveTo>
                  <a:pt x="0" y="0"/>
                </a:moveTo>
                <a:lnTo>
                  <a:pt x="6958455" y="0"/>
                </a:lnTo>
                <a:lnTo>
                  <a:pt x="6958455" y="5584160"/>
                </a:lnTo>
                <a:lnTo>
                  <a:pt x="0" y="5584160"/>
                </a:lnTo>
                <a:lnTo>
                  <a:pt x="0" y="0"/>
                </a:lnTo>
                <a:close/>
              </a:path>
            </a:pathLst>
          </a:custGeom>
          <a:blipFill>
            <a:blip r:embed="rId5"/>
            <a:stretch>
              <a:fillRect/>
            </a:stretch>
          </a:blipFill>
        </p:spPr>
      </p:sp>
      <p:grpSp>
        <p:nvGrpSpPr>
          <p:cNvPr id="6" name="Group 6"/>
          <p:cNvGrpSpPr/>
          <p:nvPr/>
        </p:nvGrpSpPr>
        <p:grpSpPr>
          <a:xfrm>
            <a:off x="6092333" y="2022616"/>
            <a:ext cx="11503837" cy="6241768"/>
            <a:chOff x="0" y="0"/>
            <a:chExt cx="2941094" cy="1595783"/>
          </a:xfrm>
          <a:solidFill>
            <a:srgbClr val="F7F7F7"/>
          </a:solidFill>
        </p:grpSpPr>
        <p:sp>
          <p:nvSpPr>
            <p:cNvPr id="7" name="Freeform 7"/>
            <p:cNvSpPr/>
            <p:nvPr/>
          </p:nvSpPr>
          <p:spPr>
            <a:xfrm>
              <a:off x="0" y="0"/>
              <a:ext cx="2941094" cy="1595783"/>
            </a:xfrm>
            <a:custGeom>
              <a:avLst/>
              <a:gdLst/>
              <a:ahLst/>
              <a:cxnLst/>
              <a:rect l="l" t="t" r="r" b="b"/>
              <a:pathLst>
                <a:path w="2941094" h="1595783">
                  <a:moveTo>
                    <a:pt x="35358" y="0"/>
                  </a:moveTo>
                  <a:lnTo>
                    <a:pt x="2905736" y="0"/>
                  </a:lnTo>
                  <a:cubicBezTo>
                    <a:pt x="2915114" y="0"/>
                    <a:pt x="2924107" y="3725"/>
                    <a:pt x="2930738" y="10356"/>
                  </a:cubicBezTo>
                  <a:cubicBezTo>
                    <a:pt x="2937369" y="16987"/>
                    <a:pt x="2941094" y="25980"/>
                    <a:pt x="2941094" y="35358"/>
                  </a:cubicBezTo>
                  <a:lnTo>
                    <a:pt x="2941094" y="1560425"/>
                  </a:lnTo>
                  <a:cubicBezTo>
                    <a:pt x="2941094" y="1579953"/>
                    <a:pt x="2925264" y="1595783"/>
                    <a:pt x="2905736" y="1595783"/>
                  </a:cubicBezTo>
                  <a:lnTo>
                    <a:pt x="35358" y="1595783"/>
                  </a:lnTo>
                  <a:cubicBezTo>
                    <a:pt x="25980" y="1595783"/>
                    <a:pt x="16987" y="1592058"/>
                    <a:pt x="10356" y="1585427"/>
                  </a:cubicBezTo>
                  <a:cubicBezTo>
                    <a:pt x="3725" y="1578796"/>
                    <a:pt x="0" y="1569803"/>
                    <a:pt x="0" y="1560425"/>
                  </a:cubicBezTo>
                  <a:lnTo>
                    <a:pt x="0" y="35358"/>
                  </a:lnTo>
                  <a:cubicBezTo>
                    <a:pt x="0" y="15830"/>
                    <a:pt x="15830" y="0"/>
                    <a:pt x="35358" y="0"/>
                  </a:cubicBezTo>
                  <a:close/>
                </a:path>
              </a:pathLst>
            </a:custGeom>
            <a:grpFill/>
            <a:ln cap="rnd">
              <a:noFill/>
              <a:prstDash val="solid"/>
              <a:round/>
            </a:ln>
          </p:spPr>
        </p:sp>
        <p:sp>
          <p:nvSpPr>
            <p:cNvPr id="8" name="TextBox 8"/>
            <p:cNvSpPr txBox="1"/>
            <p:nvPr/>
          </p:nvSpPr>
          <p:spPr>
            <a:xfrm>
              <a:off x="0" y="-47625"/>
              <a:ext cx="2941094" cy="1643408"/>
            </a:xfrm>
            <a:prstGeom prst="rect">
              <a:avLst/>
            </a:prstGeom>
            <a:grpFill/>
          </p:spPr>
          <p:txBody>
            <a:bodyPr lIns="50800" tIns="50800" rIns="50800" bIns="50800" rtlCol="0" anchor="ctr"/>
            <a:lstStyle/>
            <a:p>
              <a:pPr algn="ctr">
                <a:lnSpc>
                  <a:spcPts val="2660"/>
                </a:lnSpc>
              </a:pPr>
              <a:endParaRPr/>
            </a:p>
          </p:txBody>
        </p:sp>
      </p:grpSp>
      <p:sp>
        <p:nvSpPr>
          <p:cNvPr id="10" name="TextBox 10"/>
          <p:cNvSpPr txBox="1"/>
          <p:nvPr/>
        </p:nvSpPr>
        <p:spPr>
          <a:xfrm>
            <a:off x="1028700" y="3307649"/>
            <a:ext cx="5063633" cy="1123950"/>
          </a:xfrm>
          <a:prstGeom prst="rect">
            <a:avLst/>
          </a:prstGeom>
        </p:spPr>
        <p:txBody>
          <a:bodyPr lIns="0" tIns="0" rIns="0" bIns="0" rtlCol="0" anchor="t">
            <a:spAutoFit/>
          </a:bodyPr>
          <a:lstStyle/>
          <a:p>
            <a:pPr algn="ctr">
              <a:lnSpc>
                <a:spcPts val="8100"/>
              </a:lnSpc>
            </a:pPr>
            <a:r>
              <a:rPr lang="en-US" sz="9000">
                <a:solidFill>
                  <a:srgbClr val="07356E"/>
                </a:solidFill>
                <a:latin typeface="Etna Sans Serif"/>
              </a:rPr>
              <a:t>Setup</a:t>
            </a:r>
          </a:p>
        </p:txBody>
      </p:sp>
      <p:pic>
        <p:nvPicPr>
          <p:cNvPr id="12" name="Picture 11">
            <a:extLst>
              <a:ext uri="{FF2B5EF4-FFF2-40B4-BE49-F238E27FC236}">
                <a16:creationId xmlns:a16="http://schemas.microsoft.com/office/drawing/2014/main" id="{6CD83B12-FCF5-61DA-E9A0-AAACE23E1295}"/>
              </a:ext>
            </a:extLst>
          </p:cNvPr>
          <p:cNvPicPr>
            <a:picLocks noChangeAspect="1"/>
          </p:cNvPicPr>
          <p:nvPr/>
        </p:nvPicPr>
        <p:blipFill>
          <a:blip r:embed="rId6"/>
          <a:stretch>
            <a:fillRect/>
          </a:stretch>
        </p:blipFill>
        <p:spPr>
          <a:xfrm>
            <a:off x="6325841" y="2705744"/>
            <a:ext cx="10933459" cy="4875512"/>
          </a:xfrm>
          <a:prstGeom prst="rect">
            <a:avLst/>
          </a:prstGeom>
        </p:spPr>
      </p:pic>
    </p:spTree>
    <p:extLst>
      <p:ext uri="{BB962C8B-B14F-4D97-AF65-F5344CB8AC3E}">
        <p14:creationId xmlns:p14="http://schemas.microsoft.com/office/powerpoint/2010/main" val="2072352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250" y="0"/>
            <a:ext cx="18383250" cy="18383250"/>
          </a:xfrm>
          <a:custGeom>
            <a:avLst/>
            <a:gdLst/>
            <a:ahLst/>
            <a:cxnLst/>
            <a:rect l="l" t="t" r="r" b="b"/>
            <a:pathLst>
              <a:path w="18383250" h="18383250">
                <a:moveTo>
                  <a:pt x="0" y="0"/>
                </a:moveTo>
                <a:lnTo>
                  <a:pt x="18383250" y="0"/>
                </a:lnTo>
                <a:lnTo>
                  <a:pt x="18383250" y="18383250"/>
                </a:lnTo>
                <a:lnTo>
                  <a:pt x="0" y="18383250"/>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a:off x="-1909525" y="8417615"/>
            <a:ext cx="9670212" cy="2365173"/>
          </a:xfrm>
          <a:custGeom>
            <a:avLst/>
            <a:gdLst/>
            <a:ahLst/>
            <a:cxnLst/>
            <a:rect l="l" t="t" r="r" b="b"/>
            <a:pathLst>
              <a:path w="9670212" h="2365173">
                <a:moveTo>
                  <a:pt x="0" y="0"/>
                </a:moveTo>
                <a:lnTo>
                  <a:pt x="9670212" y="0"/>
                </a:lnTo>
                <a:lnTo>
                  <a:pt x="9670212" y="2365173"/>
                </a:lnTo>
                <a:lnTo>
                  <a:pt x="0" y="2365173"/>
                </a:lnTo>
                <a:lnTo>
                  <a:pt x="0" y="0"/>
                </a:lnTo>
                <a:close/>
              </a:path>
            </a:pathLst>
          </a:custGeom>
          <a:blipFill>
            <a:blip r:embed="rId4"/>
            <a:stretch>
              <a:fillRect/>
            </a:stretch>
          </a:blipFill>
        </p:spPr>
      </p:sp>
      <p:sp>
        <p:nvSpPr>
          <p:cNvPr id="4" name="Freeform 4"/>
          <p:cNvSpPr/>
          <p:nvPr/>
        </p:nvSpPr>
        <p:spPr>
          <a:xfrm rot="18921042">
            <a:off x="13087344" y="300291"/>
            <a:ext cx="6958455" cy="5584160"/>
          </a:xfrm>
          <a:custGeom>
            <a:avLst/>
            <a:gdLst/>
            <a:ahLst/>
            <a:cxnLst/>
            <a:rect l="l" t="t" r="r" b="b"/>
            <a:pathLst>
              <a:path w="6958455" h="5584160">
                <a:moveTo>
                  <a:pt x="0" y="0"/>
                </a:moveTo>
                <a:lnTo>
                  <a:pt x="6958456" y="0"/>
                </a:lnTo>
                <a:lnTo>
                  <a:pt x="6958456" y="5584160"/>
                </a:lnTo>
                <a:lnTo>
                  <a:pt x="0" y="5584160"/>
                </a:lnTo>
                <a:lnTo>
                  <a:pt x="0" y="0"/>
                </a:lnTo>
                <a:close/>
              </a:path>
            </a:pathLst>
          </a:custGeom>
          <a:blipFill>
            <a:blip r:embed="rId5"/>
            <a:stretch>
              <a:fillRect/>
            </a:stretch>
          </a:blipFill>
        </p:spPr>
      </p:sp>
      <p:sp>
        <p:nvSpPr>
          <p:cNvPr id="19" name="TextBox 19"/>
          <p:cNvSpPr txBox="1"/>
          <p:nvPr/>
        </p:nvSpPr>
        <p:spPr>
          <a:xfrm>
            <a:off x="8100533" y="1385454"/>
            <a:ext cx="7555573" cy="990601"/>
          </a:xfrm>
          <a:prstGeom prst="rect">
            <a:avLst/>
          </a:prstGeom>
        </p:spPr>
        <p:txBody>
          <a:bodyPr lIns="0" tIns="0" rIns="0" bIns="0" rtlCol="0" anchor="t">
            <a:spAutoFit/>
          </a:bodyPr>
          <a:lstStyle/>
          <a:p>
            <a:pPr algn="ctr">
              <a:lnSpc>
                <a:spcPts val="7200"/>
              </a:lnSpc>
            </a:pPr>
            <a:r>
              <a:rPr lang="en-US" sz="8000" dirty="0">
                <a:solidFill>
                  <a:srgbClr val="07356E"/>
                </a:solidFill>
                <a:latin typeface="Etna Sans Serif"/>
              </a:rPr>
              <a:t>Preprocessing</a:t>
            </a:r>
          </a:p>
        </p:txBody>
      </p:sp>
      <p:pic>
        <p:nvPicPr>
          <p:cNvPr id="21" name="Picture 20">
            <a:extLst>
              <a:ext uri="{FF2B5EF4-FFF2-40B4-BE49-F238E27FC236}">
                <a16:creationId xmlns:a16="http://schemas.microsoft.com/office/drawing/2014/main" id="{66D51438-E953-E45B-A636-C2B0FA4F36B9}"/>
              </a:ext>
            </a:extLst>
          </p:cNvPr>
          <p:cNvPicPr>
            <a:picLocks noChangeAspect="1"/>
          </p:cNvPicPr>
          <p:nvPr/>
        </p:nvPicPr>
        <p:blipFill>
          <a:blip r:embed="rId6"/>
          <a:stretch>
            <a:fillRect/>
          </a:stretch>
        </p:blipFill>
        <p:spPr>
          <a:xfrm>
            <a:off x="1146515" y="1994947"/>
            <a:ext cx="6740078" cy="2194846"/>
          </a:xfrm>
          <a:prstGeom prst="rect">
            <a:avLst/>
          </a:prstGeom>
        </p:spPr>
      </p:pic>
      <p:pic>
        <p:nvPicPr>
          <p:cNvPr id="23" name="Picture 22">
            <a:extLst>
              <a:ext uri="{FF2B5EF4-FFF2-40B4-BE49-F238E27FC236}">
                <a16:creationId xmlns:a16="http://schemas.microsoft.com/office/drawing/2014/main" id="{FC30C797-22E9-E38A-927A-E0BF532A2C32}"/>
              </a:ext>
            </a:extLst>
          </p:cNvPr>
          <p:cNvPicPr>
            <a:picLocks noChangeAspect="1"/>
          </p:cNvPicPr>
          <p:nvPr/>
        </p:nvPicPr>
        <p:blipFill>
          <a:blip r:embed="rId7"/>
          <a:stretch>
            <a:fillRect/>
          </a:stretch>
        </p:blipFill>
        <p:spPr>
          <a:xfrm>
            <a:off x="1143000" y="5015903"/>
            <a:ext cx="6709063" cy="4477874"/>
          </a:xfrm>
          <a:prstGeom prst="rect">
            <a:avLst/>
          </a:prstGeom>
        </p:spPr>
      </p:pic>
      <p:pic>
        <p:nvPicPr>
          <p:cNvPr id="25" name="Picture 24">
            <a:extLst>
              <a:ext uri="{FF2B5EF4-FFF2-40B4-BE49-F238E27FC236}">
                <a16:creationId xmlns:a16="http://schemas.microsoft.com/office/drawing/2014/main" id="{4EF81217-25EF-E627-1586-D5001AF4F654}"/>
              </a:ext>
            </a:extLst>
          </p:cNvPr>
          <p:cNvPicPr>
            <a:picLocks noChangeAspect="1"/>
          </p:cNvPicPr>
          <p:nvPr/>
        </p:nvPicPr>
        <p:blipFill>
          <a:blip r:embed="rId8"/>
          <a:stretch>
            <a:fillRect/>
          </a:stretch>
        </p:blipFill>
        <p:spPr>
          <a:xfrm>
            <a:off x="8520541" y="2525976"/>
            <a:ext cx="6324600" cy="5490486"/>
          </a:xfrm>
          <a:prstGeom prst="rect">
            <a:avLst/>
          </a:prstGeom>
        </p:spPr>
      </p:pic>
      <p:pic>
        <p:nvPicPr>
          <p:cNvPr id="27" name="Picture 26">
            <a:extLst>
              <a:ext uri="{FF2B5EF4-FFF2-40B4-BE49-F238E27FC236}">
                <a16:creationId xmlns:a16="http://schemas.microsoft.com/office/drawing/2014/main" id="{9D6057CC-A905-FBCD-22A2-EAA19377AFE9}"/>
              </a:ext>
            </a:extLst>
          </p:cNvPr>
          <p:cNvPicPr>
            <a:picLocks noChangeAspect="1"/>
          </p:cNvPicPr>
          <p:nvPr/>
        </p:nvPicPr>
        <p:blipFill rotWithShape="1">
          <a:blip r:embed="rId9"/>
          <a:srcRect l="-1" r="-10883"/>
          <a:stretch/>
        </p:blipFill>
        <p:spPr>
          <a:xfrm>
            <a:off x="1143000" y="4457700"/>
            <a:ext cx="7436585" cy="320640"/>
          </a:xfrm>
          <a:prstGeom prst="rect">
            <a:avLst/>
          </a:prstGeom>
        </p:spPr>
      </p:pic>
      <p:pic>
        <p:nvPicPr>
          <p:cNvPr id="29" name="Picture 28">
            <a:extLst>
              <a:ext uri="{FF2B5EF4-FFF2-40B4-BE49-F238E27FC236}">
                <a16:creationId xmlns:a16="http://schemas.microsoft.com/office/drawing/2014/main" id="{AF7B6705-4139-6313-9DCE-2A0A0C35D29F}"/>
              </a:ext>
            </a:extLst>
          </p:cNvPr>
          <p:cNvPicPr>
            <a:picLocks noChangeAspect="1"/>
          </p:cNvPicPr>
          <p:nvPr/>
        </p:nvPicPr>
        <p:blipFill rotWithShape="1">
          <a:blip r:embed="rId10"/>
          <a:srcRect l="-1" t="-1" r="-8252" b="-8251"/>
          <a:stretch/>
        </p:blipFill>
        <p:spPr>
          <a:xfrm>
            <a:off x="8520541" y="8115300"/>
            <a:ext cx="6841878" cy="302315"/>
          </a:xfrm>
          <a:prstGeom prst="rect">
            <a:avLst/>
          </a:prstGeom>
        </p:spPr>
      </p:pic>
      <p:pic>
        <p:nvPicPr>
          <p:cNvPr id="31" name="Picture 30">
            <a:extLst>
              <a:ext uri="{FF2B5EF4-FFF2-40B4-BE49-F238E27FC236}">
                <a16:creationId xmlns:a16="http://schemas.microsoft.com/office/drawing/2014/main" id="{DFB87B4B-F700-062C-AA0B-D8159BDF05A1}"/>
              </a:ext>
            </a:extLst>
          </p:cNvPr>
          <p:cNvPicPr>
            <a:picLocks noChangeAspect="1"/>
          </p:cNvPicPr>
          <p:nvPr/>
        </p:nvPicPr>
        <p:blipFill>
          <a:blip r:embed="rId11"/>
          <a:stretch>
            <a:fillRect/>
          </a:stretch>
        </p:blipFill>
        <p:spPr>
          <a:xfrm>
            <a:off x="8538658" y="8487023"/>
            <a:ext cx="6320342" cy="847477"/>
          </a:xfrm>
          <a:prstGeom prst="rect">
            <a:avLst/>
          </a:prstGeom>
        </p:spPr>
      </p:pic>
    </p:spTree>
    <p:extLst>
      <p:ext uri="{BB962C8B-B14F-4D97-AF65-F5344CB8AC3E}">
        <p14:creationId xmlns:p14="http://schemas.microsoft.com/office/powerpoint/2010/main" val="28464264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250" y="0"/>
            <a:ext cx="18383250" cy="18383250"/>
          </a:xfrm>
          <a:custGeom>
            <a:avLst/>
            <a:gdLst/>
            <a:ahLst/>
            <a:cxnLst/>
            <a:rect l="l" t="t" r="r" b="b"/>
            <a:pathLst>
              <a:path w="18383250" h="18383250">
                <a:moveTo>
                  <a:pt x="0" y="0"/>
                </a:moveTo>
                <a:lnTo>
                  <a:pt x="18383250" y="0"/>
                </a:lnTo>
                <a:lnTo>
                  <a:pt x="18383250" y="18383250"/>
                </a:lnTo>
                <a:lnTo>
                  <a:pt x="0" y="18383250"/>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3780072" y="-2546001"/>
            <a:ext cx="6958455" cy="5584160"/>
          </a:xfrm>
          <a:custGeom>
            <a:avLst/>
            <a:gdLst/>
            <a:ahLst/>
            <a:cxnLst/>
            <a:rect l="l" t="t" r="r" b="b"/>
            <a:pathLst>
              <a:path w="6958455" h="5584160">
                <a:moveTo>
                  <a:pt x="6958456" y="0"/>
                </a:moveTo>
                <a:lnTo>
                  <a:pt x="0" y="0"/>
                </a:lnTo>
                <a:lnTo>
                  <a:pt x="0" y="5584160"/>
                </a:lnTo>
                <a:lnTo>
                  <a:pt x="6958456" y="5584160"/>
                </a:lnTo>
                <a:lnTo>
                  <a:pt x="6958456" y="0"/>
                </a:lnTo>
                <a:close/>
              </a:path>
            </a:pathLst>
          </a:custGeom>
          <a:blipFill>
            <a:blip r:embed="rId4"/>
            <a:stretch>
              <a:fillRect/>
            </a:stretch>
          </a:blipFill>
        </p:spPr>
      </p:sp>
      <p:sp>
        <p:nvSpPr>
          <p:cNvPr id="4" name="Freeform 4"/>
          <p:cNvSpPr/>
          <p:nvPr/>
        </p:nvSpPr>
        <p:spPr>
          <a:xfrm>
            <a:off x="-1438670" y="7696303"/>
            <a:ext cx="6384181" cy="6349597"/>
          </a:xfrm>
          <a:custGeom>
            <a:avLst/>
            <a:gdLst/>
            <a:ahLst/>
            <a:cxnLst/>
            <a:rect l="l" t="t" r="r" b="b"/>
            <a:pathLst>
              <a:path w="6384181" h="6349597">
                <a:moveTo>
                  <a:pt x="0" y="0"/>
                </a:moveTo>
                <a:lnTo>
                  <a:pt x="6384181" y="0"/>
                </a:lnTo>
                <a:lnTo>
                  <a:pt x="6384181" y="6349597"/>
                </a:lnTo>
                <a:lnTo>
                  <a:pt x="0" y="6349597"/>
                </a:lnTo>
                <a:lnTo>
                  <a:pt x="0" y="0"/>
                </a:lnTo>
                <a:close/>
              </a:path>
            </a:pathLst>
          </a:custGeom>
          <a:blipFill>
            <a:blip r:embed="rId5"/>
            <a:stretch>
              <a:fillRect t="-502"/>
            </a:stretch>
          </a:blipFill>
        </p:spPr>
      </p:sp>
      <p:grpSp>
        <p:nvGrpSpPr>
          <p:cNvPr id="5" name="Group 5"/>
          <p:cNvGrpSpPr/>
          <p:nvPr/>
        </p:nvGrpSpPr>
        <p:grpSpPr>
          <a:xfrm>
            <a:off x="6934200" y="2095500"/>
            <a:ext cx="10461561" cy="2422046"/>
            <a:chOff x="0" y="0"/>
            <a:chExt cx="2381349" cy="507915"/>
          </a:xfrm>
        </p:grpSpPr>
        <p:sp>
          <p:nvSpPr>
            <p:cNvPr id="6" name="Freeform 6"/>
            <p:cNvSpPr/>
            <p:nvPr/>
          </p:nvSpPr>
          <p:spPr>
            <a:xfrm>
              <a:off x="0" y="0"/>
              <a:ext cx="2381349" cy="507915"/>
            </a:xfrm>
            <a:custGeom>
              <a:avLst/>
              <a:gdLst/>
              <a:ahLst/>
              <a:cxnLst/>
              <a:rect l="l" t="t" r="r" b="b"/>
              <a:pathLst>
                <a:path w="2381349" h="507915">
                  <a:moveTo>
                    <a:pt x="43669" y="0"/>
                  </a:moveTo>
                  <a:lnTo>
                    <a:pt x="2337681" y="0"/>
                  </a:lnTo>
                  <a:cubicBezTo>
                    <a:pt x="2361798" y="0"/>
                    <a:pt x="2381349" y="19551"/>
                    <a:pt x="2381349" y="43669"/>
                  </a:cubicBezTo>
                  <a:lnTo>
                    <a:pt x="2381349" y="464246"/>
                  </a:lnTo>
                  <a:cubicBezTo>
                    <a:pt x="2381349" y="475828"/>
                    <a:pt x="2376749" y="486935"/>
                    <a:pt x="2368559" y="495125"/>
                  </a:cubicBezTo>
                  <a:cubicBezTo>
                    <a:pt x="2360369" y="503314"/>
                    <a:pt x="2349262" y="507915"/>
                    <a:pt x="2337681" y="507915"/>
                  </a:cubicBezTo>
                  <a:lnTo>
                    <a:pt x="43669" y="507915"/>
                  </a:lnTo>
                  <a:cubicBezTo>
                    <a:pt x="19551" y="507915"/>
                    <a:pt x="0" y="488364"/>
                    <a:pt x="0" y="464246"/>
                  </a:cubicBezTo>
                  <a:lnTo>
                    <a:pt x="0" y="43669"/>
                  </a:lnTo>
                  <a:cubicBezTo>
                    <a:pt x="0" y="19551"/>
                    <a:pt x="19551" y="0"/>
                    <a:pt x="43669" y="0"/>
                  </a:cubicBezTo>
                  <a:close/>
                </a:path>
              </a:pathLst>
            </a:custGeom>
            <a:solidFill>
              <a:srgbClr val="F7F7F7"/>
            </a:solidFill>
            <a:ln cap="rnd">
              <a:noFill/>
              <a:prstDash val="solid"/>
              <a:round/>
            </a:ln>
          </p:spPr>
        </p:sp>
        <p:sp>
          <p:nvSpPr>
            <p:cNvPr id="7" name="TextBox 7"/>
            <p:cNvSpPr txBox="1"/>
            <p:nvPr/>
          </p:nvSpPr>
          <p:spPr>
            <a:xfrm>
              <a:off x="0" y="-47625"/>
              <a:ext cx="2381349" cy="55554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6902627" y="4838700"/>
            <a:ext cx="10578745" cy="2642924"/>
            <a:chOff x="0" y="0"/>
            <a:chExt cx="2381349" cy="2000931"/>
          </a:xfrm>
        </p:grpSpPr>
        <p:sp>
          <p:nvSpPr>
            <p:cNvPr id="9" name="Freeform 9"/>
            <p:cNvSpPr/>
            <p:nvPr/>
          </p:nvSpPr>
          <p:spPr>
            <a:xfrm>
              <a:off x="0" y="0"/>
              <a:ext cx="2381349" cy="2000931"/>
            </a:xfrm>
            <a:custGeom>
              <a:avLst/>
              <a:gdLst/>
              <a:ahLst/>
              <a:cxnLst/>
              <a:rect l="l" t="t" r="r" b="b"/>
              <a:pathLst>
                <a:path w="2381349" h="2000931">
                  <a:moveTo>
                    <a:pt x="43669" y="0"/>
                  </a:moveTo>
                  <a:lnTo>
                    <a:pt x="2337681" y="0"/>
                  </a:lnTo>
                  <a:cubicBezTo>
                    <a:pt x="2361798" y="0"/>
                    <a:pt x="2381349" y="19551"/>
                    <a:pt x="2381349" y="43669"/>
                  </a:cubicBezTo>
                  <a:lnTo>
                    <a:pt x="2381349" y="1957262"/>
                  </a:lnTo>
                  <a:cubicBezTo>
                    <a:pt x="2381349" y="1968844"/>
                    <a:pt x="2376749" y="1979951"/>
                    <a:pt x="2368559" y="1988140"/>
                  </a:cubicBezTo>
                  <a:cubicBezTo>
                    <a:pt x="2360369" y="1996330"/>
                    <a:pt x="2349262" y="2000931"/>
                    <a:pt x="2337681" y="2000931"/>
                  </a:cubicBezTo>
                  <a:lnTo>
                    <a:pt x="43669" y="2000931"/>
                  </a:lnTo>
                  <a:cubicBezTo>
                    <a:pt x="19551" y="2000931"/>
                    <a:pt x="0" y="1981380"/>
                    <a:pt x="0" y="1957262"/>
                  </a:cubicBezTo>
                  <a:lnTo>
                    <a:pt x="0" y="43669"/>
                  </a:lnTo>
                  <a:cubicBezTo>
                    <a:pt x="0" y="19551"/>
                    <a:pt x="19551" y="0"/>
                    <a:pt x="43669" y="0"/>
                  </a:cubicBezTo>
                  <a:close/>
                </a:path>
              </a:pathLst>
            </a:custGeom>
            <a:solidFill>
              <a:srgbClr val="F7F7F7"/>
            </a:solidFill>
            <a:ln cap="rnd">
              <a:noFill/>
              <a:prstDash val="solid"/>
              <a:round/>
            </a:ln>
          </p:spPr>
        </p:sp>
        <p:sp>
          <p:nvSpPr>
            <p:cNvPr id="10" name="TextBox 10"/>
            <p:cNvSpPr txBox="1"/>
            <p:nvPr/>
          </p:nvSpPr>
          <p:spPr>
            <a:xfrm>
              <a:off x="0" y="-47625"/>
              <a:ext cx="2381349" cy="2048556"/>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1028700" y="4305507"/>
            <a:ext cx="5848123" cy="1875578"/>
          </a:xfrm>
          <a:prstGeom prst="rect">
            <a:avLst/>
          </a:prstGeom>
        </p:spPr>
        <p:txBody>
          <a:bodyPr lIns="0" tIns="0" rIns="0" bIns="0" rtlCol="0" anchor="t">
            <a:spAutoFit/>
          </a:bodyPr>
          <a:lstStyle/>
          <a:p>
            <a:pPr>
              <a:lnSpc>
                <a:spcPts val="7200"/>
              </a:lnSpc>
            </a:pPr>
            <a:r>
              <a:rPr lang="en-US" sz="8000" dirty="0">
                <a:solidFill>
                  <a:srgbClr val="07356E"/>
                </a:solidFill>
                <a:latin typeface="Etna Sans Serif"/>
              </a:rPr>
              <a:t>Pad Sequencing</a:t>
            </a:r>
          </a:p>
        </p:txBody>
      </p:sp>
      <p:sp>
        <p:nvSpPr>
          <p:cNvPr id="13" name="TextBox 13"/>
          <p:cNvSpPr txBox="1"/>
          <p:nvPr/>
        </p:nvSpPr>
        <p:spPr>
          <a:xfrm>
            <a:off x="7696200" y="2447694"/>
            <a:ext cx="9220200" cy="1764586"/>
          </a:xfrm>
          <a:prstGeom prst="rect">
            <a:avLst/>
          </a:prstGeom>
        </p:spPr>
        <p:txBody>
          <a:bodyPr wrap="square" lIns="0" tIns="0" rIns="0" bIns="0" rtlCol="0" anchor="t">
            <a:spAutoFit/>
          </a:bodyPr>
          <a:lstStyle/>
          <a:p>
            <a:pPr>
              <a:lnSpc>
                <a:spcPts val="2800"/>
              </a:lnSpc>
            </a:pPr>
            <a:r>
              <a:rPr lang="en-US" sz="2000" b="1" dirty="0">
                <a:solidFill>
                  <a:srgbClr val="545454"/>
                </a:solidFill>
                <a:latin typeface="Open Sauce Light"/>
              </a:rPr>
              <a:t>Padding</a:t>
            </a:r>
            <a:r>
              <a:rPr lang="en-US" sz="2000" dirty="0">
                <a:solidFill>
                  <a:srgbClr val="545454"/>
                </a:solidFill>
                <a:latin typeface="Open Sauce Light"/>
              </a:rPr>
              <a:t> is a special form of masking where the masked steps are at the start or the end of a sequence. Padding comes from the need to encode sequence data into contiguous batches: in order to make all sequences in a batch fit a given standard length, it is necessary to pad or truncate some sequences.</a:t>
            </a:r>
          </a:p>
        </p:txBody>
      </p:sp>
      <p:pic>
        <p:nvPicPr>
          <p:cNvPr id="15" name="Picture 14">
            <a:extLst>
              <a:ext uri="{FF2B5EF4-FFF2-40B4-BE49-F238E27FC236}">
                <a16:creationId xmlns:a16="http://schemas.microsoft.com/office/drawing/2014/main" id="{EAFCF45D-AF0B-4B11-B6BD-F3870F5EB931}"/>
              </a:ext>
            </a:extLst>
          </p:cNvPr>
          <p:cNvPicPr>
            <a:picLocks noChangeAspect="1"/>
          </p:cNvPicPr>
          <p:nvPr/>
        </p:nvPicPr>
        <p:blipFill rotWithShape="1">
          <a:blip r:embed="rId6"/>
          <a:srcRect r="14283"/>
          <a:stretch/>
        </p:blipFill>
        <p:spPr>
          <a:xfrm>
            <a:off x="7688094" y="5219700"/>
            <a:ext cx="9067800" cy="1928490"/>
          </a:xfrm>
          <a:prstGeom prst="rect">
            <a:avLst/>
          </a:prstGeom>
        </p:spPr>
      </p:pic>
      <p:pic>
        <p:nvPicPr>
          <p:cNvPr id="3074" name="Picture 2">
            <a:extLst>
              <a:ext uri="{FF2B5EF4-FFF2-40B4-BE49-F238E27FC236}">
                <a16:creationId xmlns:a16="http://schemas.microsoft.com/office/drawing/2014/main" id="{3528F12D-119C-BF78-6F38-91E2733ABFB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012" r="33208"/>
          <a:stretch/>
        </p:blipFill>
        <p:spPr bwMode="auto">
          <a:xfrm>
            <a:off x="9498981" y="7606159"/>
            <a:ext cx="3832161"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6443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250" y="0"/>
            <a:ext cx="18383250" cy="18383250"/>
          </a:xfrm>
          <a:custGeom>
            <a:avLst/>
            <a:gdLst/>
            <a:ahLst/>
            <a:cxnLst/>
            <a:rect l="l" t="t" r="r" b="b"/>
            <a:pathLst>
              <a:path w="18383250" h="18383250">
                <a:moveTo>
                  <a:pt x="0" y="0"/>
                </a:moveTo>
                <a:lnTo>
                  <a:pt x="18383250" y="0"/>
                </a:lnTo>
                <a:lnTo>
                  <a:pt x="18383250" y="18383250"/>
                </a:lnTo>
                <a:lnTo>
                  <a:pt x="0" y="18383250"/>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3780072" y="-2546001"/>
            <a:ext cx="6958455" cy="5584160"/>
          </a:xfrm>
          <a:custGeom>
            <a:avLst/>
            <a:gdLst/>
            <a:ahLst/>
            <a:cxnLst/>
            <a:rect l="l" t="t" r="r" b="b"/>
            <a:pathLst>
              <a:path w="6958455" h="5584160">
                <a:moveTo>
                  <a:pt x="6958456" y="0"/>
                </a:moveTo>
                <a:lnTo>
                  <a:pt x="0" y="0"/>
                </a:lnTo>
                <a:lnTo>
                  <a:pt x="0" y="5584160"/>
                </a:lnTo>
                <a:lnTo>
                  <a:pt x="6958456" y="5584160"/>
                </a:lnTo>
                <a:lnTo>
                  <a:pt x="6958456" y="0"/>
                </a:lnTo>
                <a:close/>
              </a:path>
            </a:pathLst>
          </a:custGeom>
          <a:blipFill>
            <a:blip r:embed="rId4"/>
            <a:stretch>
              <a:fillRect/>
            </a:stretch>
          </a:blipFill>
        </p:spPr>
      </p:sp>
      <p:sp>
        <p:nvSpPr>
          <p:cNvPr id="4" name="Freeform 4"/>
          <p:cNvSpPr/>
          <p:nvPr/>
        </p:nvSpPr>
        <p:spPr>
          <a:xfrm>
            <a:off x="-1438670" y="7696303"/>
            <a:ext cx="6384181" cy="6349597"/>
          </a:xfrm>
          <a:custGeom>
            <a:avLst/>
            <a:gdLst/>
            <a:ahLst/>
            <a:cxnLst/>
            <a:rect l="l" t="t" r="r" b="b"/>
            <a:pathLst>
              <a:path w="6384181" h="6349597">
                <a:moveTo>
                  <a:pt x="0" y="0"/>
                </a:moveTo>
                <a:lnTo>
                  <a:pt x="6384181" y="0"/>
                </a:lnTo>
                <a:lnTo>
                  <a:pt x="6384181" y="6349597"/>
                </a:lnTo>
                <a:lnTo>
                  <a:pt x="0" y="6349597"/>
                </a:lnTo>
                <a:lnTo>
                  <a:pt x="0" y="0"/>
                </a:lnTo>
                <a:close/>
              </a:path>
            </a:pathLst>
          </a:custGeom>
          <a:blipFill>
            <a:blip r:embed="rId5"/>
            <a:stretch>
              <a:fillRect t="-502"/>
            </a:stretch>
          </a:blipFill>
        </p:spPr>
      </p:sp>
      <p:sp>
        <p:nvSpPr>
          <p:cNvPr id="12" name="TextBox 12"/>
          <p:cNvSpPr txBox="1"/>
          <p:nvPr/>
        </p:nvSpPr>
        <p:spPr>
          <a:xfrm>
            <a:off x="1600200" y="1483375"/>
            <a:ext cx="9220200" cy="952248"/>
          </a:xfrm>
          <a:prstGeom prst="rect">
            <a:avLst/>
          </a:prstGeom>
        </p:spPr>
        <p:txBody>
          <a:bodyPr wrap="square" lIns="0" tIns="0" rIns="0" bIns="0" rtlCol="0" anchor="t">
            <a:spAutoFit/>
          </a:bodyPr>
          <a:lstStyle/>
          <a:p>
            <a:pPr>
              <a:lnSpc>
                <a:spcPts val="7200"/>
              </a:lnSpc>
            </a:pPr>
            <a:r>
              <a:rPr lang="en-US" sz="8000" dirty="0">
                <a:solidFill>
                  <a:srgbClr val="07356E"/>
                </a:solidFill>
                <a:latin typeface="Etna Sans Serif"/>
              </a:rPr>
              <a:t>Pad Sequencing</a:t>
            </a:r>
          </a:p>
        </p:txBody>
      </p:sp>
      <p:grpSp>
        <p:nvGrpSpPr>
          <p:cNvPr id="18" name="Group 8">
            <a:extLst>
              <a:ext uri="{FF2B5EF4-FFF2-40B4-BE49-F238E27FC236}">
                <a16:creationId xmlns:a16="http://schemas.microsoft.com/office/drawing/2014/main" id="{CF9B9561-C0BA-5231-A296-4CC0D234E579}"/>
              </a:ext>
            </a:extLst>
          </p:cNvPr>
          <p:cNvGrpSpPr/>
          <p:nvPr/>
        </p:nvGrpSpPr>
        <p:grpSpPr>
          <a:xfrm>
            <a:off x="2406827" y="2908703"/>
            <a:ext cx="13518973" cy="6349597"/>
            <a:chOff x="0" y="0"/>
            <a:chExt cx="2381349" cy="2000931"/>
          </a:xfrm>
        </p:grpSpPr>
        <p:sp>
          <p:nvSpPr>
            <p:cNvPr id="19" name="Freeform 9">
              <a:extLst>
                <a:ext uri="{FF2B5EF4-FFF2-40B4-BE49-F238E27FC236}">
                  <a16:creationId xmlns:a16="http://schemas.microsoft.com/office/drawing/2014/main" id="{C18FA9C7-9648-C7FC-9ABB-58C300CF403B}"/>
                </a:ext>
              </a:extLst>
            </p:cNvPr>
            <p:cNvSpPr/>
            <p:nvPr/>
          </p:nvSpPr>
          <p:spPr>
            <a:xfrm>
              <a:off x="0" y="0"/>
              <a:ext cx="2381349" cy="2000931"/>
            </a:xfrm>
            <a:custGeom>
              <a:avLst/>
              <a:gdLst/>
              <a:ahLst/>
              <a:cxnLst/>
              <a:rect l="l" t="t" r="r" b="b"/>
              <a:pathLst>
                <a:path w="2381349" h="2000931">
                  <a:moveTo>
                    <a:pt x="43669" y="0"/>
                  </a:moveTo>
                  <a:lnTo>
                    <a:pt x="2337681" y="0"/>
                  </a:lnTo>
                  <a:cubicBezTo>
                    <a:pt x="2361798" y="0"/>
                    <a:pt x="2381349" y="19551"/>
                    <a:pt x="2381349" y="43669"/>
                  </a:cubicBezTo>
                  <a:lnTo>
                    <a:pt x="2381349" y="1957262"/>
                  </a:lnTo>
                  <a:cubicBezTo>
                    <a:pt x="2381349" y="1968844"/>
                    <a:pt x="2376749" y="1979951"/>
                    <a:pt x="2368559" y="1988140"/>
                  </a:cubicBezTo>
                  <a:cubicBezTo>
                    <a:pt x="2360369" y="1996330"/>
                    <a:pt x="2349262" y="2000931"/>
                    <a:pt x="2337681" y="2000931"/>
                  </a:cubicBezTo>
                  <a:lnTo>
                    <a:pt x="43669" y="2000931"/>
                  </a:lnTo>
                  <a:cubicBezTo>
                    <a:pt x="19551" y="2000931"/>
                    <a:pt x="0" y="1981380"/>
                    <a:pt x="0" y="1957262"/>
                  </a:cubicBezTo>
                  <a:lnTo>
                    <a:pt x="0" y="43669"/>
                  </a:lnTo>
                  <a:cubicBezTo>
                    <a:pt x="0" y="19551"/>
                    <a:pt x="19551" y="0"/>
                    <a:pt x="43669" y="0"/>
                  </a:cubicBezTo>
                  <a:close/>
                </a:path>
              </a:pathLst>
            </a:custGeom>
            <a:solidFill>
              <a:srgbClr val="F7F7F7"/>
            </a:solidFill>
            <a:ln cap="rnd">
              <a:noFill/>
              <a:prstDash val="solid"/>
              <a:round/>
            </a:ln>
          </p:spPr>
        </p:sp>
        <p:sp>
          <p:nvSpPr>
            <p:cNvPr id="20" name="TextBox 10">
              <a:extLst>
                <a:ext uri="{FF2B5EF4-FFF2-40B4-BE49-F238E27FC236}">
                  <a16:creationId xmlns:a16="http://schemas.microsoft.com/office/drawing/2014/main" id="{9837F701-E1BC-A974-ECA7-428C9B6D8828}"/>
                </a:ext>
              </a:extLst>
            </p:cNvPr>
            <p:cNvSpPr txBox="1"/>
            <p:nvPr/>
          </p:nvSpPr>
          <p:spPr>
            <a:xfrm>
              <a:off x="0" y="-47625"/>
              <a:ext cx="2381349" cy="2048556"/>
            </a:xfrm>
            <a:prstGeom prst="rect">
              <a:avLst/>
            </a:prstGeom>
          </p:spPr>
          <p:txBody>
            <a:bodyPr lIns="50800" tIns="50800" rIns="50800" bIns="50800" rtlCol="0" anchor="ctr"/>
            <a:lstStyle/>
            <a:p>
              <a:pPr algn="ctr">
                <a:lnSpc>
                  <a:spcPts val="2659"/>
                </a:lnSpc>
              </a:pPr>
              <a:endParaRPr/>
            </a:p>
          </p:txBody>
        </p:sp>
      </p:grpSp>
      <p:pic>
        <p:nvPicPr>
          <p:cNvPr id="2050" name="Picture 2">
            <a:extLst>
              <a:ext uri="{FF2B5EF4-FFF2-40B4-BE49-F238E27FC236}">
                <a16:creationId xmlns:a16="http://schemas.microsoft.com/office/drawing/2014/main" id="{076FA3B5-FE13-A1F5-1CD2-298B0F9D1E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5600" y="4707875"/>
            <a:ext cx="11906250" cy="40957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3">
            <a:extLst>
              <a:ext uri="{FF2B5EF4-FFF2-40B4-BE49-F238E27FC236}">
                <a16:creationId xmlns:a16="http://schemas.microsoft.com/office/drawing/2014/main" id="{EABB5692-3430-FFFF-C4AC-7ADFD7F605FB}"/>
              </a:ext>
            </a:extLst>
          </p:cNvPr>
          <p:cNvSpPr txBox="1"/>
          <p:nvPr/>
        </p:nvSpPr>
        <p:spPr>
          <a:xfrm>
            <a:off x="2910190" y="3332615"/>
            <a:ext cx="12025009" cy="687368"/>
          </a:xfrm>
          <a:prstGeom prst="rect">
            <a:avLst/>
          </a:prstGeom>
        </p:spPr>
        <p:txBody>
          <a:bodyPr wrap="square" lIns="0" tIns="0" rIns="0" bIns="0" rtlCol="0" anchor="t">
            <a:spAutoFit/>
          </a:bodyPr>
          <a:lstStyle/>
          <a:p>
            <a:pPr>
              <a:lnSpc>
                <a:spcPts val="2800"/>
              </a:lnSpc>
            </a:pPr>
            <a:r>
              <a:rPr lang="en-US" sz="2000" b="1" dirty="0">
                <a:solidFill>
                  <a:srgbClr val="545454"/>
                </a:solidFill>
                <a:latin typeface="Open Sauce Light"/>
              </a:rPr>
              <a:t>As you see that</a:t>
            </a:r>
            <a:r>
              <a:rPr lang="en-US" sz="2000" b="1" dirty="0">
                <a:solidFill>
                  <a:srgbClr val="FF623F"/>
                </a:solidFill>
                <a:latin typeface="Open Sauce Light"/>
              </a:rPr>
              <a:t> </a:t>
            </a:r>
            <a:r>
              <a:rPr lang="en-US" sz="2000" b="1" dirty="0" err="1">
                <a:solidFill>
                  <a:srgbClr val="FF623F"/>
                </a:solidFill>
                <a:latin typeface="Open Sauce Light"/>
              </a:rPr>
              <a:t>inp_sequence</a:t>
            </a:r>
            <a:r>
              <a:rPr lang="en-US" sz="2000" b="1" dirty="0">
                <a:solidFill>
                  <a:srgbClr val="FF623F"/>
                </a:solidFill>
                <a:latin typeface="Open Sauce Light"/>
              </a:rPr>
              <a:t> </a:t>
            </a:r>
            <a:r>
              <a:rPr lang="en-US" sz="2000" b="1" dirty="0">
                <a:solidFill>
                  <a:srgbClr val="545454"/>
                </a:solidFill>
                <a:latin typeface="Open Sauce Light"/>
              </a:rPr>
              <a:t>is an n-gram sequence that is required for training next-word prediction. we </a:t>
            </a:r>
          </a:p>
        </p:txBody>
      </p:sp>
    </p:spTree>
    <p:extLst>
      <p:ext uri="{BB962C8B-B14F-4D97-AF65-F5344CB8AC3E}">
        <p14:creationId xmlns:p14="http://schemas.microsoft.com/office/powerpoint/2010/main" val="273749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250" y="0"/>
            <a:ext cx="18383250" cy="18383250"/>
          </a:xfrm>
          <a:custGeom>
            <a:avLst/>
            <a:gdLst/>
            <a:ahLst/>
            <a:cxnLst/>
            <a:rect l="l" t="t" r="r" b="b"/>
            <a:pathLst>
              <a:path w="18383250" h="18383250">
                <a:moveTo>
                  <a:pt x="0" y="0"/>
                </a:moveTo>
                <a:lnTo>
                  <a:pt x="18383250" y="0"/>
                </a:lnTo>
                <a:lnTo>
                  <a:pt x="18383250" y="18383250"/>
                </a:lnTo>
                <a:lnTo>
                  <a:pt x="0" y="18383250"/>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3" name="Freeform 3"/>
          <p:cNvSpPr/>
          <p:nvPr/>
        </p:nvSpPr>
        <p:spPr>
          <a:xfrm>
            <a:off x="-95250" y="7921827"/>
            <a:ext cx="9670212" cy="2365173"/>
          </a:xfrm>
          <a:custGeom>
            <a:avLst/>
            <a:gdLst/>
            <a:ahLst/>
            <a:cxnLst/>
            <a:rect l="l" t="t" r="r" b="b"/>
            <a:pathLst>
              <a:path w="9670212" h="2365173">
                <a:moveTo>
                  <a:pt x="0" y="0"/>
                </a:moveTo>
                <a:lnTo>
                  <a:pt x="9670212" y="0"/>
                </a:lnTo>
                <a:lnTo>
                  <a:pt x="9670212" y="2365173"/>
                </a:lnTo>
                <a:lnTo>
                  <a:pt x="0" y="2365173"/>
                </a:lnTo>
                <a:lnTo>
                  <a:pt x="0" y="0"/>
                </a:lnTo>
                <a:close/>
              </a:path>
            </a:pathLst>
          </a:custGeom>
          <a:blipFill>
            <a:blip r:embed="rId4"/>
            <a:stretch>
              <a:fillRect/>
            </a:stretch>
          </a:blipFill>
        </p:spPr>
      </p:sp>
      <p:sp>
        <p:nvSpPr>
          <p:cNvPr id="4" name="Freeform 4"/>
          <p:cNvSpPr/>
          <p:nvPr/>
        </p:nvSpPr>
        <p:spPr>
          <a:xfrm>
            <a:off x="13762750" y="-1763380"/>
            <a:ext cx="6958455" cy="5584160"/>
          </a:xfrm>
          <a:custGeom>
            <a:avLst/>
            <a:gdLst/>
            <a:ahLst/>
            <a:cxnLst/>
            <a:rect l="l" t="t" r="r" b="b"/>
            <a:pathLst>
              <a:path w="6958455" h="5584160">
                <a:moveTo>
                  <a:pt x="0" y="0"/>
                </a:moveTo>
                <a:lnTo>
                  <a:pt x="6958455" y="0"/>
                </a:lnTo>
                <a:lnTo>
                  <a:pt x="6958455" y="5584160"/>
                </a:lnTo>
                <a:lnTo>
                  <a:pt x="0" y="5584160"/>
                </a:lnTo>
                <a:lnTo>
                  <a:pt x="0" y="0"/>
                </a:lnTo>
                <a:close/>
              </a:path>
            </a:pathLst>
          </a:custGeom>
          <a:blipFill>
            <a:blip r:embed="rId5"/>
            <a:stretch>
              <a:fillRect/>
            </a:stretch>
          </a:blipFill>
        </p:spPr>
      </p:sp>
      <p:grpSp>
        <p:nvGrpSpPr>
          <p:cNvPr id="5" name="Group 5"/>
          <p:cNvGrpSpPr/>
          <p:nvPr/>
        </p:nvGrpSpPr>
        <p:grpSpPr>
          <a:xfrm>
            <a:off x="4572000" y="3340502"/>
            <a:ext cx="13421815" cy="4175793"/>
            <a:chOff x="0" y="-70563"/>
            <a:chExt cx="4819701" cy="2129031"/>
          </a:xfrm>
        </p:grpSpPr>
        <p:sp>
          <p:nvSpPr>
            <p:cNvPr id="6" name="Freeform 6"/>
            <p:cNvSpPr/>
            <p:nvPr/>
          </p:nvSpPr>
          <p:spPr>
            <a:xfrm>
              <a:off x="1249541" y="-70563"/>
              <a:ext cx="3570160" cy="2058468"/>
            </a:xfrm>
            <a:custGeom>
              <a:avLst/>
              <a:gdLst/>
              <a:ahLst/>
              <a:cxnLst/>
              <a:rect l="l" t="t" r="r" b="b"/>
              <a:pathLst>
                <a:path w="3570160" h="2058468">
                  <a:moveTo>
                    <a:pt x="29128" y="0"/>
                  </a:moveTo>
                  <a:lnTo>
                    <a:pt x="3541032" y="0"/>
                  </a:lnTo>
                  <a:cubicBezTo>
                    <a:pt x="3557119" y="0"/>
                    <a:pt x="3570160" y="13041"/>
                    <a:pt x="3570160" y="29128"/>
                  </a:cubicBezTo>
                  <a:lnTo>
                    <a:pt x="3570160" y="2029341"/>
                  </a:lnTo>
                  <a:cubicBezTo>
                    <a:pt x="3570160" y="2045427"/>
                    <a:pt x="3557119" y="2058468"/>
                    <a:pt x="3541032" y="2058468"/>
                  </a:cubicBezTo>
                  <a:lnTo>
                    <a:pt x="29128" y="2058468"/>
                  </a:lnTo>
                  <a:cubicBezTo>
                    <a:pt x="13041" y="2058468"/>
                    <a:pt x="0" y="2045427"/>
                    <a:pt x="0" y="2029341"/>
                  </a:cubicBezTo>
                  <a:lnTo>
                    <a:pt x="0" y="29128"/>
                  </a:lnTo>
                  <a:cubicBezTo>
                    <a:pt x="0" y="13041"/>
                    <a:pt x="13041" y="0"/>
                    <a:pt x="29128" y="0"/>
                  </a:cubicBezTo>
                  <a:close/>
                </a:path>
              </a:pathLst>
            </a:custGeom>
            <a:solidFill>
              <a:srgbClr val="F7F7F7"/>
            </a:solidFill>
            <a:ln cap="rnd">
              <a:noFill/>
              <a:prstDash val="solid"/>
              <a:round/>
            </a:ln>
          </p:spPr>
        </p:sp>
        <p:sp>
          <p:nvSpPr>
            <p:cNvPr id="7" name="TextBox 7"/>
            <p:cNvSpPr txBox="1"/>
            <p:nvPr/>
          </p:nvSpPr>
          <p:spPr>
            <a:xfrm>
              <a:off x="0" y="-47625"/>
              <a:ext cx="3570159" cy="2106093"/>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219200" y="3881896"/>
            <a:ext cx="7555573" cy="2798908"/>
          </a:xfrm>
          <a:prstGeom prst="rect">
            <a:avLst/>
          </a:prstGeom>
        </p:spPr>
        <p:txBody>
          <a:bodyPr lIns="0" tIns="0" rIns="0" bIns="0" rtlCol="0" anchor="t">
            <a:spAutoFit/>
          </a:bodyPr>
          <a:lstStyle/>
          <a:p>
            <a:pPr>
              <a:lnSpc>
                <a:spcPts val="7200"/>
              </a:lnSpc>
            </a:pPr>
            <a:r>
              <a:rPr lang="en-US" sz="8000" dirty="0">
                <a:solidFill>
                  <a:srgbClr val="07356E"/>
                </a:solidFill>
                <a:latin typeface="Etna Sans Serif"/>
              </a:rPr>
              <a:t>Preparing features and labels</a:t>
            </a:r>
          </a:p>
        </p:txBody>
      </p:sp>
      <p:pic>
        <p:nvPicPr>
          <p:cNvPr id="11" name="Picture 10">
            <a:extLst>
              <a:ext uri="{FF2B5EF4-FFF2-40B4-BE49-F238E27FC236}">
                <a16:creationId xmlns:a16="http://schemas.microsoft.com/office/drawing/2014/main" id="{91229616-EAB0-7FF1-D932-3DF1B9F8A1D7}"/>
              </a:ext>
            </a:extLst>
          </p:cNvPr>
          <p:cNvPicPr>
            <a:picLocks noChangeAspect="1"/>
          </p:cNvPicPr>
          <p:nvPr/>
        </p:nvPicPr>
        <p:blipFill rotWithShape="1">
          <a:blip r:embed="rId6"/>
          <a:srcRect r="20572" b="-27447"/>
          <a:stretch/>
        </p:blipFill>
        <p:spPr>
          <a:xfrm>
            <a:off x="8067477" y="4745592"/>
            <a:ext cx="9926338" cy="1365615"/>
          </a:xfrm>
          <a:prstGeom prst="rect">
            <a:avLst/>
          </a:prstGeom>
        </p:spPr>
      </p:pic>
    </p:spTree>
    <p:extLst>
      <p:ext uri="{BB962C8B-B14F-4D97-AF65-F5344CB8AC3E}">
        <p14:creationId xmlns:p14="http://schemas.microsoft.com/office/powerpoint/2010/main" val="16386558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250" y="0"/>
            <a:ext cx="18383250" cy="18383250"/>
          </a:xfrm>
          <a:custGeom>
            <a:avLst/>
            <a:gdLst/>
            <a:ahLst/>
            <a:cxnLst/>
            <a:rect l="l" t="t" r="r" b="b"/>
            <a:pathLst>
              <a:path w="18383250" h="18383250">
                <a:moveTo>
                  <a:pt x="0" y="0"/>
                </a:moveTo>
                <a:lnTo>
                  <a:pt x="18383250" y="0"/>
                </a:lnTo>
                <a:lnTo>
                  <a:pt x="18383250" y="18383250"/>
                </a:lnTo>
                <a:lnTo>
                  <a:pt x="0" y="18383250"/>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3" name="Freeform 3"/>
          <p:cNvSpPr/>
          <p:nvPr/>
        </p:nvSpPr>
        <p:spPr>
          <a:xfrm>
            <a:off x="-95250" y="7921827"/>
            <a:ext cx="9670212" cy="2365173"/>
          </a:xfrm>
          <a:custGeom>
            <a:avLst/>
            <a:gdLst/>
            <a:ahLst/>
            <a:cxnLst/>
            <a:rect l="l" t="t" r="r" b="b"/>
            <a:pathLst>
              <a:path w="9670212" h="2365173">
                <a:moveTo>
                  <a:pt x="0" y="0"/>
                </a:moveTo>
                <a:lnTo>
                  <a:pt x="9670212" y="0"/>
                </a:lnTo>
                <a:lnTo>
                  <a:pt x="9670212" y="2365173"/>
                </a:lnTo>
                <a:lnTo>
                  <a:pt x="0" y="2365173"/>
                </a:lnTo>
                <a:lnTo>
                  <a:pt x="0" y="0"/>
                </a:lnTo>
                <a:close/>
              </a:path>
            </a:pathLst>
          </a:custGeom>
          <a:blipFill>
            <a:blip r:embed="rId4"/>
            <a:stretch>
              <a:fillRect/>
            </a:stretch>
          </a:blipFill>
        </p:spPr>
      </p:sp>
      <p:sp>
        <p:nvSpPr>
          <p:cNvPr id="4" name="Freeform 4"/>
          <p:cNvSpPr/>
          <p:nvPr/>
        </p:nvSpPr>
        <p:spPr>
          <a:xfrm>
            <a:off x="13762750" y="-1763380"/>
            <a:ext cx="6958455" cy="5584160"/>
          </a:xfrm>
          <a:custGeom>
            <a:avLst/>
            <a:gdLst/>
            <a:ahLst/>
            <a:cxnLst/>
            <a:rect l="l" t="t" r="r" b="b"/>
            <a:pathLst>
              <a:path w="6958455" h="5584160">
                <a:moveTo>
                  <a:pt x="0" y="0"/>
                </a:moveTo>
                <a:lnTo>
                  <a:pt x="6958455" y="0"/>
                </a:lnTo>
                <a:lnTo>
                  <a:pt x="6958455" y="5584160"/>
                </a:lnTo>
                <a:lnTo>
                  <a:pt x="0" y="5584160"/>
                </a:lnTo>
                <a:lnTo>
                  <a:pt x="0" y="0"/>
                </a:lnTo>
                <a:close/>
              </a:path>
            </a:pathLst>
          </a:custGeom>
          <a:blipFill>
            <a:blip r:embed="rId5"/>
            <a:stretch>
              <a:fillRect/>
            </a:stretch>
          </a:blipFill>
        </p:spPr>
      </p:sp>
      <p:grpSp>
        <p:nvGrpSpPr>
          <p:cNvPr id="5" name="Group 5"/>
          <p:cNvGrpSpPr/>
          <p:nvPr/>
        </p:nvGrpSpPr>
        <p:grpSpPr>
          <a:xfrm>
            <a:off x="2419778" y="2705100"/>
            <a:ext cx="13555449" cy="7815747"/>
            <a:chOff x="0" y="0"/>
            <a:chExt cx="3570159" cy="2058468"/>
          </a:xfrm>
        </p:grpSpPr>
        <p:sp>
          <p:nvSpPr>
            <p:cNvPr id="6" name="Freeform 6"/>
            <p:cNvSpPr/>
            <p:nvPr/>
          </p:nvSpPr>
          <p:spPr>
            <a:xfrm>
              <a:off x="0" y="0"/>
              <a:ext cx="3570160" cy="2058468"/>
            </a:xfrm>
            <a:custGeom>
              <a:avLst/>
              <a:gdLst/>
              <a:ahLst/>
              <a:cxnLst/>
              <a:rect l="l" t="t" r="r" b="b"/>
              <a:pathLst>
                <a:path w="3570160" h="2058468">
                  <a:moveTo>
                    <a:pt x="29128" y="0"/>
                  </a:moveTo>
                  <a:lnTo>
                    <a:pt x="3541032" y="0"/>
                  </a:lnTo>
                  <a:cubicBezTo>
                    <a:pt x="3557119" y="0"/>
                    <a:pt x="3570160" y="13041"/>
                    <a:pt x="3570160" y="29128"/>
                  </a:cubicBezTo>
                  <a:lnTo>
                    <a:pt x="3570160" y="2029341"/>
                  </a:lnTo>
                  <a:cubicBezTo>
                    <a:pt x="3570160" y="2045427"/>
                    <a:pt x="3557119" y="2058468"/>
                    <a:pt x="3541032" y="2058468"/>
                  </a:cubicBezTo>
                  <a:lnTo>
                    <a:pt x="29128" y="2058468"/>
                  </a:lnTo>
                  <a:cubicBezTo>
                    <a:pt x="13041" y="2058468"/>
                    <a:pt x="0" y="2045427"/>
                    <a:pt x="0" y="2029341"/>
                  </a:cubicBezTo>
                  <a:lnTo>
                    <a:pt x="0" y="29128"/>
                  </a:lnTo>
                  <a:cubicBezTo>
                    <a:pt x="0" y="13041"/>
                    <a:pt x="13041" y="0"/>
                    <a:pt x="29128" y="0"/>
                  </a:cubicBezTo>
                  <a:close/>
                </a:path>
              </a:pathLst>
            </a:custGeom>
            <a:solidFill>
              <a:srgbClr val="F7F7F7"/>
            </a:solidFill>
            <a:ln cap="rnd">
              <a:noFill/>
              <a:prstDash val="solid"/>
              <a:round/>
            </a:ln>
          </p:spPr>
        </p:sp>
        <p:sp>
          <p:nvSpPr>
            <p:cNvPr id="7" name="TextBox 7"/>
            <p:cNvSpPr txBox="1"/>
            <p:nvPr/>
          </p:nvSpPr>
          <p:spPr>
            <a:xfrm>
              <a:off x="0" y="-47625"/>
              <a:ext cx="3570159" cy="2106093"/>
            </a:xfrm>
            <a:prstGeom prst="rect">
              <a:avLst/>
            </a:prstGeom>
          </p:spPr>
          <p:txBody>
            <a:bodyPr lIns="50800" tIns="50800" rIns="50800" bIns="50800" rtlCol="0" anchor="ctr"/>
            <a:lstStyle/>
            <a:p>
              <a:pPr algn="ctr">
                <a:lnSpc>
                  <a:spcPts val="2659"/>
                </a:lnSpc>
              </a:pPr>
              <a:endParaRPr>
                <a:solidFill>
                  <a:srgbClr val="F2F3F5"/>
                </a:solidFill>
              </a:endParaRPr>
            </a:p>
          </p:txBody>
        </p:sp>
      </p:grpSp>
      <p:sp>
        <p:nvSpPr>
          <p:cNvPr id="9" name="TextBox 9"/>
          <p:cNvSpPr txBox="1"/>
          <p:nvPr/>
        </p:nvSpPr>
        <p:spPr>
          <a:xfrm>
            <a:off x="5366214" y="1257300"/>
            <a:ext cx="7555573" cy="952248"/>
          </a:xfrm>
          <a:prstGeom prst="rect">
            <a:avLst/>
          </a:prstGeom>
        </p:spPr>
        <p:txBody>
          <a:bodyPr lIns="0" tIns="0" rIns="0" bIns="0" rtlCol="0" anchor="t">
            <a:spAutoFit/>
          </a:bodyPr>
          <a:lstStyle/>
          <a:p>
            <a:pPr algn="ctr">
              <a:lnSpc>
                <a:spcPts val="7200"/>
              </a:lnSpc>
            </a:pPr>
            <a:r>
              <a:rPr lang="en-US" sz="8000" dirty="0">
                <a:solidFill>
                  <a:srgbClr val="07356E"/>
                </a:solidFill>
                <a:latin typeface="Etna Sans Serif"/>
              </a:rPr>
              <a:t>Model</a:t>
            </a:r>
          </a:p>
        </p:txBody>
      </p:sp>
      <p:pic>
        <p:nvPicPr>
          <p:cNvPr id="13" name="Picture 12">
            <a:extLst>
              <a:ext uri="{FF2B5EF4-FFF2-40B4-BE49-F238E27FC236}">
                <a16:creationId xmlns:a16="http://schemas.microsoft.com/office/drawing/2014/main" id="{220F3CBE-EA84-42EF-CE12-83E34D434298}"/>
              </a:ext>
            </a:extLst>
          </p:cNvPr>
          <p:cNvPicPr>
            <a:picLocks noChangeAspect="1"/>
          </p:cNvPicPr>
          <p:nvPr/>
        </p:nvPicPr>
        <p:blipFill>
          <a:blip r:embed="rId6"/>
          <a:stretch>
            <a:fillRect/>
          </a:stretch>
        </p:blipFill>
        <p:spPr>
          <a:xfrm>
            <a:off x="2441488" y="7200900"/>
            <a:ext cx="13555448" cy="6902439"/>
          </a:xfrm>
          <a:prstGeom prst="rect">
            <a:avLst/>
          </a:prstGeom>
        </p:spPr>
      </p:pic>
      <p:pic>
        <p:nvPicPr>
          <p:cNvPr id="10" name="Picture 9">
            <a:extLst>
              <a:ext uri="{FF2B5EF4-FFF2-40B4-BE49-F238E27FC236}">
                <a16:creationId xmlns:a16="http://schemas.microsoft.com/office/drawing/2014/main" id="{1E56C018-21CB-048F-EDE9-A09E60F5BA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3200" y="3145039"/>
            <a:ext cx="13299037" cy="3464076"/>
          </a:xfrm>
          <a:prstGeom prst="rect">
            <a:avLst/>
          </a:prstGeom>
        </p:spPr>
      </p:pic>
    </p:spTree>
    <p:extLst>
      <p:ext uri="{BB962C8B-B14F-4D97-AF65-F5344CB8AC3E}">
        <p14:creationId xmlns:p14="http://schemas.microsoft.com/office/powerpoint/2010/main" val="7264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250" y="0"/>
            <a:ext cx="18383250" cy="18383250"/>
          </a:xfrm>
          <a:custGeom>
            <a:avLst/>
            <a:gdLst/>
            <a:ahLst/>
            <a:cxnLst/>
            <a:rect l="l" t="t" r="r" b="b"/>
            <a:pathLst>
              <a:path w="18383250" h="18383250">
                <a:moveTo>
                  <a:pt x="0" y="0"/>
                </a:moveTo>
                <a:lnTo>
                  <a:pt x="18383250" y="0"/>
                </a:lnTo>
                <a:lnTo>
                  <a:pt x="18383250" y="18383250"/>
                </a:lnTo>
                <a:lnTo>
                  <a:pt x="0" y="18383250"/>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3" name="Freeform 3"/>
          <p:cNvSpPr/>
          <p:nvPr/>
        </p:nvSpPr>
        <p:spPr>
          <a:xfrm>
            <a:off x="-95250" y="7921827"/>
            <a:ext cx="9670212" cy="2365173"/>
          </a:xfrm>
          <a:custGeom>
            <a:avLst/>
            <a:gdLst/>
            <a:ahLst/>
            <a:cxnLst/>
            <a:rect l="l" t="t" r="r" b="b"/>
            <a:pathLst>
              <a:path w="9670212" h="2365173">
                <a:moveTo>
                  <a:pt x="0" y="0"/>
                </a:moveTo>
                <a:lnTo>
                  <a:pt x="9670212" y="0"/>
                </a:lnTo>
                <a:lnTo>
                  <a:pt x="9670212" y="2365173"/>
                </a:lnTo>
                <a:lnTo>
                  <a:pt x="0" y="2365173"/>
                </a:lnTo>
                <a:lnTo>
                  <a:pt x="0" y="0"/>
                </a:lnTo>
                <a:close/>
              </a:path>
            </a:pathLst>
          </a:custGeom>
          <a:blipFill>
            <a:blip r:embed="rId4"/>
            <a:stretch>
              <a:fillRect/>
            </a:stretch>
          </a:blipFill>
        </p:spPr>
      </p:sp>
      <p:sp>
        <p:nvSpPr>
          <p:cNvPr id="4" name="Freeform 4"/>
          <p:cNvSpPr/>
          <p:nvPr/>
        </p:nvSpPr>
        <p:spPr>
          <a:xfrm>
            <a:off x="13762750" y="-1763380"/>
            <a:ext cx="6958455" cy="5584160"/>
          </a:xfrm>
          <a:custGeom>
            <a:avLst/>
            <a:gdLst/>
            <a:ahLst/>
            <a:cxnLst/>
            <a:rect l="l" t="t" r="r" b="b"/>
            <a:pathLst>
              <a:path w="6958455" h="5584160">
                <a:moveTo>
                  <a:pt x="0" y="0"/>
                </a:moveTo>
                <a:lnTo>
                  <a:pt x="6958455" y="0"/>
                </a:lnTo>
                <a:lnTo>
                  <a:pt x="6958455" y="5584160"/>
                </a:lnTo>
                <a:lnTo>
                  <a:pt x="0" y="5584160"/>
                </a:lnTo>
                <a:lnTo>
                  <a:pt x="0" y="0"/>
                </a:lnTo>
                <a:close/>
              </a:path>
            </a:pathLst>
          </a:custGeom>
          <a:blipFill>
            <a:blip r:embed="rId5"/>
            <a:stretch>
              <a:fillRect/>
            </a:stretch>
          </a:blipFill>
        </p:spPr>
      </p:sp>
      <p:grpSp>
        <p:nvGrpSpPr>
          <p:cNvPr id="5" name="Group 5"/>
          <p:cNvGrpSpPr/>
          <p:nvPr/>
        </p:nvGrpSpPr>
        <p:grpSpPr>
          <a:xfrm>
            <a:off x="1742005" y="3287380"/>
            <a:ext cx="14910994" cy="5208920"/>
            <a:chOff x="0" y="0"/>
            <a:chExt cx="3570159" cy="2058468"/>
          </a:xfrm>
        </p:grpSpPr>
        <p:sp>
          <p:nvSpPr>
            <p:cNvPr id="6" name="Freeform 6"/>
            <p:cNvSpPr/>
            <p:nvPr/>
          </p:nvSpPr>
          <p:spPr>
            <a:xfrm>
              <a:off x="0" y="0"/>
              <a:ext cx="3570160" cy="2058468"/>
            </a:xfrm>
            <a:custGeom>
              <a:avLst/>
              <a:gdLst/>
              <a:ahLst/>
              <a:cxnLst/>
              <a:rect l="l" t="t" r="r" b="b"/>
              <a:pathLst>
                <a:path w="3570160" h="2058468">
                  <a:moveTo>
                    <a:pt x="29128" y="0"/>
                  </a:moveTo>
                  <a:lnTo>
                    <a:pt x="3541032" y="0"/>
                  </a:lnTo>
                  <a:cubicBezTo>
                    <a:pt x="3557119" y="0"/>
                    <a:pt x="3570160" y="13041"/>
                    <a:pt x="3570160" y="29128"/>
                  </a:cubicBezTo>
                  <a:lnTo>
                    <a:pt x="3570160" y="2029341"/>
                  </a:lnTo>
                  <a:cubicBezTo>
                    <a:pt x="3570160" y="2045427"/>
                    <a:pt x="3557119" y="2058468"/>
                    <a:pt x="3541032" y="2058468"/>
                  </a:cubicBezTo>
                  <a:lnTo>
                    <a:pt x="29128" y="2058468"/>
                  </a:lnTo>
                  <a:cubicBezTo>
                    <a:pt x="13041" y="2058468"/>
                    <a:pt x="0" y="2045427"/>
                    <a:pt x="0" y="2029341"/>
                  </a:cubicBezTo>
                  <a:lnTo>
                    <a:pt x="0" y="29128"/>
                  </a:lnTo>
                  <a:cubicBezTo>
                    <a:pt x="0" y="13041"/>
                    <a:pt x="13041" y="0"/>
                    <a:pt x="29128" y="0"/>
                  </a:cubicBezTo>
                  <a:close/>
                </a:path>
              </a:pathLst>
            </a:custGeom>
            <a:solidFill>
              <a:srgbClr val="F7F7F7"/>
            </a:solidFill>
            <a:ln cap="rnd">
              <a:noFill/>
              <a:prstDash val="solid"/>
              <a:round/>
            </a:ln>
          </p:spPr>
        </p:sp>
        <p:sp>
          <p:nvSpPr>
            <p:cNvPr id="7" name="TextBox 7"/>
            <p:cNvSpPr txBox="1"/>
            <p:nvPr/>
          </p:nvSpPr>
          <p:spPr>
            <a:xfrm>
              <a:off x="0" y="-47625"/>
              <a:ext cx="3570159" cy="2106093"/>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5366214" y="1257300"/>
            <a:ext cx="7555573" cy="952248"/>
          </a:xfrm>
          <a:prstGeom prst="rect">
            <a:avLst/>
          </a:prstGeom>
        </p:spPr>
        <p:txBody>
          <a:bodyPr lIns="0" tIns="0" rIns="0" bIns="0" rtlCol="0" anchor="t">
            <a:spAutoFit/>
          </a:bodyPr>
          <a:lstStyle/>
          <a:p>
            <a:pPr algn="ctr">
              <a:lnSpc>
                <a:spcPts val="7200"/>
              </a:lnSpc>
            </a:pPr>
            <a:r>
              <a:rPr lang="en-US" sz="8000" dirty="0">
                <a:solidFill>
                  <a:srgbClr val="07356E"/>
                </a:solidFill>
                <a:latin typeface="Etna Sans Serif"/>
              </a:rPr>
              <a:t>Graphs</a:t>
            </a:r>
          </a:p>
        </p:txBody>
      </p:sp>
      <p:pic>
        <p:nvPicPr>
          <p:cNvPr id="10" name="Picture 9">
            <a:extLst>
              <a:ext uri="{FF2B5EF4-FFF2-40B4-BE49-F238E27FC236}">
                <a16:creationId xmlns:a16="http://schemas.microsoft.com/office/drawing/2014/main" id="{3E2782FD-29AB-3A3B-7C03-965EB88C3E59}"/>
              </a:ext>
            </a:extLst>
          </p:cNvPr>
          <p:cNvPicPr>
            <a:picLocks noChangeAspect="1"/>
          </p:cNvPicPr>
          <p:nvPr/>
        </p:nvPicPr>
        <p:blipFill rotWithShape="1">
          <a:blip r:embed="rId6"/>
          <a:srcRect b="28941"/>
          <a:stretch/>
        </p:blipFill>
        <p:spPr>
          <a:xfrm>
            <a:off x="1784249" y="3695700"/>
            <a:ext cx="14866741" cy="4274820"/>
          </a:xfrm>
          <a:prstGeom prst="rect">
            <a:avLst/>
          </a:prstGeom>
        </p:spPr>
      </p:pic>
    </p:spTree>
    <p:extLst>
      <p:ext uri="{BB962C8B-B14F-4D97-AF65-F5344CB8AC3E}">
        <p14:creationId xmlns:p14="http://schemas.microsoft.com/office/powerpoint/2010/main" val="42279329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250" y="0"/>
            <a:ext cx="18383250" cy="18383250"/>
          </a:xfrm>
          <a:custGeom>
            <a:avLst/>
            <a:gdLst/>
            <a:ahLst/>
            <a:cxnLst/>
            <a:rect l="l" t="t" r="r" b="b"/>
            <a:pathLst>
              <a:path w="18383250" h="18383250">
                <a:moveTo>
                  <a:pt x="0" y="0"/>
                </a:moveTo>
                <a:lnTo>
                  <a:pt x="18383250" y="0"/>
                </a:lnTo>
                <a:lnTo>
                  <a:pt x="18383250" y="18383250"/>
                </a:lnTo>
                <a:lnTo>
                  <a:pt x="0" y="18383250"/>
                </a:lnTo>
                <a:lnTo>
                  <a:pt x="0" y="0"/>
                </a:lnTo>
                <a:close/>
              </a:path>
            </a:pathLst>
          </a:custGeom>
          <a:blipFill>
            <a:blip r:embed="rId3">
              <a:alphaModFix amt="7999"/>
              <a:extLst>
                <a:ext uri="{96DAC541-7B7A-43D3-8B79-37D633B846F1}">
                  <asvg:svgBlip xmlns:asvg="http://schemas.microsoft.com/office/drawing/2016/SVG/main" r:embed="rId4"/>
                </a:ext>
              </a:extLst>
            </a:blip>
            <a:stretch>
              <a:fillRect/>
            </a:stretch>
          </a:blipFill>
        </p:spPr>
        <p:txBody>
          <a:bodyPr/>
          <a:lstStyle/>
          <a:p>
            <a:endParaRPr lang="en-IN" dirty="0"/>
          </a:p>
        </p:txBody>
      </p:sp>
      <p:grpSp>
        <p:nvGrpSpPr>
          <p:cNvPr id="14" name="Group 5">
            <a:extLst>
              <a:ext uri="{FF2B5EF4-FFF2-40B4-BE49-F238E27FC236}">
                <a16:creationId xmlns:a16="http://schemas.microsoft.com/office/drawing/2014/main" id="{A10E2A01-E22C-6A75-B8A8-A940CD2C7CCD}"/>
              </a:ext>
            </a:extLst>
          </p:cNvPr>
          <p:cNvGrpSpPr/>
          <p:nvPr/>
        </p:nvGrpSpPr>
        <p:grpSpPr>
          <a:xfrm>
            <a:off x="9811332" y="2552699"/>
            <a:ext cx="7714668" cy="8417565"/>
            <a:chOff x="0" y="0"/>
            <a:chExt cx="3570159" cy="2058468"/>
          </a:xfrm>
        </p:grpSpPr>
        <p:sp>
          <p:nvSpPr>
            <p:cNvPr id="15" name="Freeform 6">
              <a:extLst>
                <a:ext uri="{FF2B5EF4-FFF2-40B4-BE49-F238E27FC236}">
                  <a16:creationId xmlns:a16="http://schemas.microsoft.com/office/drawing/2014/main" id="{C42958E0-E2A9-98B1-2C5B-87EB3B033D3D}"/>
                </a:ext>
              </a:extLst>
            </p:cNvPr>
            <p:cNvSpPr/>
            <p:nvPr/>
          </p:nvSpPr>
          <p:spPr>
            <a:xfrm>
              <a:off x="0" y="0"/>
              <a:ext cx="3570160" cy="2058468"/>
            </a:xfrm>
            <a:custGeom>
              <a:avLst/>
              <a:gdLst/>
              <a:ahLst/>
              <a:cxnLst/>
              <a:rect l="l" t="t" r="r" b="b"/>
              <a:pathLst>
                <a:path w="3570160" h="2058468">
                  <a:moveTo>
                    <a:pt x="29128" y="0"/>
                  </a:moveTo>
                  <a:lnTo>
                    <a:pt x="3541032" y="0"/>
                  </a:lnTo>
                  <a:cubicBezTo>
                    <a:pt x="3557119" y="0"/>
                    <a:pt x="3570160" y="13041"/>
                    <a:pt x="3570160" y="29128"/>
                  </a:cubicBezTo>
                  <a:lnTo>
                    <a:pt x="3570160" y="2029341"/>
                  </a:lnTo>
                  <a:cubicBezTo>
                    <a:pt x="3570160" y="2045427"/>
                    <a:pt x="3557119" y="2058468"/>
                    <a:pt x="3541032" y="2058468"/>
                  </a:cubicBezTo>
                  <a:lnTo>
                    <a:pt x="29128" y="2058468"/>
                  </a:lnTo>
                  <a:cubicBezTo>
                    <a:pt x="13041" y="2058468"/>
                    <a:pt x="0" y="2045427"/>
                    <a:pt x="0" y="2029341"/>
                  </a:cubicBezTo>
                  <a:lnTo>
                    <a:pt x="0" y="29128"/>
                  </a:lnTo>
                  <a:cubicBezTo>
                    <a:pt x="0" y="13041"/>
                    <a:pt x="13041" y="0"/>
                    <a:pt x="29128" y="0"/>
                  </a:cubicBezTo>
                  <a:close/>
                </a:path>
              </a:pathLst>
            </a:custGeom>
            <a:solidFill>
              <a:srgbClr val="F7F7F7"/>
            </a:solidFill>
            <a:ln cap="rnd">
              <a:noFill/>
              <a:prstDash val="solid"/>
              <a:round/>
            </a:ln>
          </p:spPr>
        </p:sp>
        <p:sp>
          <p:nvSpPr>
            <p:cNvPr id="16" name="TextBox 7">
              <a:extLst>
                <a:ext uri="{FF2B5EF4-FFF2-40B4-BE49-F238E27FC236}">
                  <a16:creationId xmlns:a16="http://schemas.microsoft.com/office/drawing/2014/main" id="{FE750717-A82B-EB93-581E-667FFB40A6FE}"/>
                </a:ext>
              </a:extLst>
            </p:cNvPr>
            <p:cNvSpPr txBox="1"/>
            <p:nvPr/>
          </p:nvSpPr>
          <p:spPr>
            <a:xfrm>
              <a:off x="0" y="-47625"/>
              <a:ext cx="3570159" cy="2106093"/>
            </a:xfrm>
            <a:prstGeom prst="rect">
              <a:avLst/>
            </a:prstGeom>
          </p:spPr>
          <p:txBody>
            <a:bodyPr lIns="50800" tIns="50800" rIns="50800" bIns="50800" rtlCol="0" anchor="ctr"/>
            <a:lstStyle/>
            <a:p>
              <a:pPr algn="ctr">
                <a:lnSpc>
                  <a:spcPts val="2659"/>
                </a:lnSpc>
              </a:pPr>
              <a:endParaRPr/>
            </a:p>
          </p:txBody>
        </p:sp>
      </p:grpSp>
      <p:sp>
        <p:nvSpPr>
          <p:cNvPr id="4" name="Freeform 4"/>
          <p:cNvSpPr/>
          <p:nvPr/>
        </p:nvSpPr>
        <p:spPr>
          <a:xfrm>
            <a:off x="13716000" y="-3297018"/>
            <a:ext cx="6958455" cy="5584160"/>
          </a:xfrm>
          <a:custGeom>
            <a:avLst/>
            <a:gdLst/>
            <a:ahLst/>
            <a:cxnLst/>
            <a:rect l="l" t="t" r="r" b="b"/>
            <a:pathLst>
              <a:path w="6958455" h="5584160">
                <a:moveTo>
                  <a:pt x="0" y="0"/>
                </a:moveTo>
                <a:lnTo>
                  <a:pt x="6958455" y="0"/>
                </a:lnTo>
                <a:lnTo>
                  <a:pt x="6958455" y="5584160"/>
                </a:lnTo>
                <a:lnTo>
                  <a:pt x="0" y="5584160"/>
                </a:lnTo>
                <a:lnTo>
                  <a:pt x="0" y="0"/>
                </a:lnTo>
                <a:close/>
              </a:path>
            </a:pathLst>
          </a:custGeom>
          <a:blipFill>
            <a:blip r:embed="rId5"/>
            <a:stretch>
              <a:fillRect/>
            </a:stretch>
          </a:blipFill>
        </p:spPr>
      </p:sp>
      <p:sp>
        <p:nvSpPr>
          <p:cNvPr id="3" name="Freeform 3"/>
          <p:cNvSpPr/>
          <p:nvPr/>
        </p:nvSpPr>
        <p:spPr>
          <a:xfrm>
            <a:off x="-95250" y="7921827"/>
            <a:ext cx="9670212" cy="2365173"/>
          </a:xfrm>
          <a:custGeom>
            <a:avLst/>
            <a:gdLst/>
            <a:ahLst/>
            <a:cxnLst/>
            <a:rect l="l" t="t" r="r" b="b"/>
            <a:pathLst>
              <a:path w="9670212" h="2365173">
                <a:moveTo>
                  <a:pt x="0" y="0"/>
                </a:moveTo>
                <a:lnTo>
                  <a:pt x="9670212" y="0"/>
                </a:lnTo>
                <a:lnTo>
                  <a:pt x="9670212" y="2365173"/>
                </a:lnTo>
                <a:lnTo>
                  <a:pt x="0" y="2365173"/>
                </a:lnTo>
                <a:lnTo>
                  <a:pt x="0" y="0"/>
                </a:lnTo>
                <a:close/>
              </a:path>
            </a:pathLst>
          </a:custGeom>
          <a:blipFill>
            <a:blip r:embed="rId6"/>
            <a:stretch>
              <a:fillRect/>
            </a:stretch>
          </a:blipFill>
        </p:spPr>
      </p:sp>
      <p:grpSp>
        <p:nvGrpSpPr>
          <p:cNvPr id="5" name="Group 5"/>
          <p:cNvGrpSpPr/>
          <p:nvPr/>
        </p:nvGrpSpPr>
        <p:grpSpPr>
          <a:xfrm>
            <a:off x="762000" y="2552700"/>
            <a:ext cx="7714668" cy="8417565"/>
            <a:chOff x="0" y="0"/>
            <a:chExt cx="3570159" cy="2058468"/>
          </a:xfrm>
        </p:grpSpPr>
        <p:sp>
          <p:nvSpPr>
            <p:cNvPr id="6" name="Freeform 6"/>
            <p:cNvSpPr/>
            <p:nvPr/>
          </p:nvSpPr>
          <p:spPr>
            <a:xfrm>
              <a:off x="0" y="0"/>
              <a:ext cx="3570160" cy="2058468"/>
            </a:xfrm>
            <a:custGeom>
              <a:avLst/>
              <a:gdLst/>
              <a:ahLst/>
              <a:cxnLst/>
              <a:rect l="l" t="t" r="r" b="b"/>
              <a:pathLst>
                <a:path w="3570160" h="2058468">
                  <a:moveTo>
                    <a:pt x="29128" y="0"/>
                  </a:moveTo>
                  <a:lnTo>
                    <a:pt x="3541032" y="0"/>
                  </a:lnTo>
                  <a:cubicBezTo>
                    <a:pt x="3557119" y="0"/>
                    <a:pt x="3570160" y="13041"/>
                    <a:pt x="3570160" y="29128"/>
                  </a:cubicBezTo>
                  <a:lnTo>
                    <a:pt x="3570160" y="2029341"/>
                  </a:lnTo>
                  <a:cubicBezTo>
                    <a:pt x="3570160" y="2045427"/>
                    <a:pt x="3557119" y="2058468"/>
                    <a:pt x="3541032" y="2058468"/>
                  </a:cubicBezTo>
                  <a:lnTo>
                    <a:pt x="29128" y="2058468"/>
                  </a:lnTo>
                  <a:cubicBezTo>
                    <a:pt x="13041" y="2058468"/>
                    <a:pt x="0" y="2045427"/>
                    <a:pt x="0" y="2029341"/>
                  </a:cubicBezTo>
                  <a:lnTo>
                    <a:pt x="0" y="29128"/>
                  </a:lnTo>
                  <a:cubicBezTo>
                    <a:pt x="0" y="13041"/>
                    <a:pt x="13041" y="0"/>
                    <a:pt x="29128" y="0"/>
                  </a:cubicBezTo>
                  <a:close/>
                </a:path>
              </a:pathLst>
            </a:custGeom>
            <a:solidFill>
              <a:srgbClr val="F7F7F7"/>
            </a:solidFill>
            <a:ln cap="rnd">
              <a:noFill/>
              <a:prstDash val="solid"/>
              <a:round/>
            </a:ln>
          </p:spPr>
        </p:sp>
        <p:sp>
          <p:nvSpPr>
            <p:cNvPr id="7" name="TextBox 7"/>
            <p:cNvSpPr txBox="1"/>
            <p:nvPr/>
          </p:nvSpPr>
          <p:spPr>
            <a:xfrm>
              <a:off x="0" y="-47625"/>
              <a:ext cx="3570159" cy="2106093"/>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5366214" y="1257300"/>
            <a:ext cx="7555573" cy="952248"/>
          </a:xfrm>
          <a:prstGeom prst="rect">
            <a:avLst/>
          </a:prstGeom>
        </p:spPr>
        <p:txBody>
          <a:bodyPr lIns="0" tIns="0" rIns="0" bIns="0" rtlCol="0" anchor="t">
            <a:spAutoFit/>
          </a:bodyPr>
          <a:lstStyle/>
          <a:p>
            <a:pPr algn="ctr">
              <a:lnSpc>
                <a:spcPts val="7200"/>
              </a:lnSpc>
            </a:pPr>
            <a:r>
              <a:rPr lang="en-US" sz="8000" dirty="0">
                <a:solidFill>
                  <a:srgbClr val="07356E"/>
                </a:solidFill>
                <a:latin typeface="Etna Sans Serif"/>
              </a:rPr>
              <a:t>Graphs</a:t>
            </a:r>
          </a:p>
        </p:txBody>
      </p:sp>
      <p:pic>
        <p:nvPicPr>
          <p:cNvPr id="11" name="Picture 10">
            <a:extLst>
              <a:ext uri="{FF2B5EF4-FFF2-40B4-BE49-F238E27FC236}">
                <a16:creationId xmlns:a16="http://schemas.microsoft.com/office/drawing/2014/main" id="{912C1C16-40B3-0267-BB93-EF77C6F2E51E}"/>
              </a:ext>
            </a:extLst>
          </p:cNvPr>
          <p:cNvPicPr>
            <a:picLocks noChangeAspect="1"/>
          </p:cNvPicPr>
          <p:nvPr/>
        </p:nvPicPr>
        <p:blipFill rotWithShape="1">
          <a:blip r:embed="rId7"/>
          <a:srcRect r="5267"/>
          <a:stretch/>
        </p:blipFill>
        <p:spPr>
          <a:xfrm>
            <a:off x="1061014" y="2879256"/>
            <a:ext cx="7116639" cy="6419355"/>
          </a:xfrm>
          <a:prstGeom prst="rect">
            <a:avLst/>
          </a:prstGeom>
        </p:spPr>
      </p:pic>
      <p:pic>
        <p:nvPicPr>
          <p:cNvPr id="13" name="Picture 12">
            <a:extLst>
              <a:ext uri="{FF2B5EF4-FFF2-40B4-BE49-F238E27FC236}">
                <a16:creationId xmlns:a16="http://schemas.microsoft.com/office/drawing/2014/main" id="{E770CC13-535A-5BFC-43F2-3D0C35A2C63A}"/>
              </a:ext>
            </a:extLst>
          </p:cNvPr>
          <p:cNvPicPr>
            <a:picLocks noChangeAspect="1"/>
          </p:cNvPicPr>
          <p:nvPr/>
        </p:nvPicPr>
        <p:blipFill rotWithShape="1">
          <a:blip r:embed="rId8"/>
          <a:srcRect r="3581"/>
          <a:stretch/>
        </p:blipFill>
        <p:spPr>
          <a:xfrm>
            <a:off x="10054073" y="2879256"/>
            <a:ext cx="7243327" cy="6614907"/>
          </a:xfrm>
          <a:prstGeom prst="rect">
            <a:avLst/>
          </a:prstGeom>
        </p:spPr>
      </p:pic>
    </p:spTree>
    <p:extLst>
      <p:ext uri="{BB962C8B-B14F-4D97-AF65-F5344CB8AC3E}">
        <p14:creationId xmlns:p14="http://schemas.microsoft.com/office/powerpoint/2010/main" val="61506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250" y="0"/>
            <a:ext cx="18383250" cy="18383250"/>
          </a:xfrm>
          <a:custGeom>
            <a:avLst/>
            <a:gdLst/>
            <a:ahLst/>
            <a:cxnLst/>
            <a:rect l="l" t="t" r="r" b="b"/>
            <a:pathLst>
              <a:path w="18383250" h="18383250">
                <a:moveTo>
                  <a:pt x="0" y="0"/>
                </a:moveTo>
                <a:lnTo>
                  <a:pt x="18383250" y="0"/>
                </a:lnTo>
                <a:lnTo>
                  <a:pt x="18383250" y="18383250"/>
                </a:lnTo>
                <a:lnTo>
                  <a:pt x="0" y="18383250"/>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3" name="Freeform 3"/>
          <p:cNvSpPr/>
          <p:nvPr/>
        </p:nvSpPr>
        <p:spPr>
          <a:xfrm>
            <a:off x="-95250" y="7921827"/>
            <a:ext cx="9670212" cy="2365173"/>
          </a:xfrm>
          <a:custGeom>
            <a:avLst/>
            <a:gdLst/>
            <a:ahLst/>
            <a:cxnLst/>
            <a:rect l="l" t="t" r="r" b="b"/>
            <a:pathLst>
              <a:path w="9670212" h="2365173">
                <a:moveTo>
                  <a:pt x="0" y="0"/>
                </a:moveTo>
                <a:lnTo>
                  <a:pt x="9670212" y="0"/>
                </a:lnTo>
                <a:lnTo>
                  <a:pt x="9670212" y="2365173"/>
                </a:lnTo>
                <a:lnTo>
                  <a:pt x="0" y="2365173"/>
                </a:lnTo>
                <a:lnTo>
                  <a:pt x="0" y="0"/>
                </a:lnTo>
                <a:close/>
              </a:path>
            </a:pathLst>
          </a:custGeom>
          <a:blipFill>
            <a:blip r:embed="rId4"/>
            <a:stretch>
              <a:fillRect/>
            </a:stretch>
          </a:blipFill>
        </p:spPr>
      </p:sp>
      <p:sp>
        <p:nvSpPr>
          <p:cNvPr id="4" name="Freeform 4"/>
          <p:cNvSpPr/>
          <p:nvPr/>
        </p:nvSpPr>
        <p:spPr>
          <a:xfrm>
            <a:off x="13762750" y="-1763380"/>
            <a:ext cx="6958455" cy="5584160"/>
          </a:xfrm>
          <a:custGeom>
            <a:avLst/>
            <a:gdLst/>
            <a:ahLst/>
            <a:cxnLst/>
            <a:rect l="l" t="t" r="r" b="b"/>
            <a:pathLst>
              <a:path w="6958455" h="5584160">
                <a:moveTo>
                  <a:pt x="0" y="0"/>
                </a:moveTo>
                <a:lnTo>
                  <a:pt x="6958455" y="0"/>
                </a:lnTo>
                <a:lnTo>
                  <a:pt x="6958455" y="5584160"/>
                </a:lnTo>
                <a:lnTo>
                  <a:pt x="0" y="5584160"/>
                </a:lnTo>
                <a:lnTo>
                  <a:pt x="0" y="0"/>
                </a:lnTo>
                <a:close/>
              </a:path>
            </a:pathLst>
          </a:custGeom>
          <a:blipFill>
            <a:blip r:embed="rId5"/>
            <a:stretch>
              <a:fillRect/>
            </a:stretch>
          </a:blipFill>
        </p:spPr>
      </p:sp>
      <p:grpSp>
        <p:nvGrpSpPr>
          <p:cNvPr id="5" name="Group 5"/>
          <p:cNvGrpSpPr/>
          <p:nvPr/>
        </p:nvGrpSpPr>
        <p:grpSpPr>
          <a:xfrm>
            <a:off x="1965431" y="2705100"/>
            <a:ext cx="14646169" cy="6934584"/>
            <a:chOff x="0" y="0"/>
            <a:chExt cx="3050996" cy="1656423"/>
          </a:xfrm>
        </p:grpSpPr>
        <p:sp>
          <p:nvSpPr>
            <p:cNvPr id="6" name="Freeform 6"/>
            <p:cNvSpPr/>
            <p:nvPr/>
          </p:nvSpPr>
          <p:spPr>
            <a:xfrm>
              <a:off x="0" y="0"/>
              <a:ext cx="3050996" cy="1656423"/>
            </a:xfrm>
            <a:custGeom>
              <a:avLst/>
              <a:gdLst/>
              <a:ahLst/>
              <a:cxnLst/>
              <a:rect l="l" t="t" r="r" b="b"/>
              <a:pathLst>
                <a:path w="3050996" h="1656423">
                  <a:moveTo>
                    <a:pt x="34084" y="0"/>
                  </a:moveTo>
                  <a:lnTo>
                    <a:pt x="3016912" y="0"/>
                  </a:lnTo>
                  <a:cubicBezTo>
                    <a:pt x="3025952" y="0"/>
                    <a:pt x="3034621" y="3591"/>
                    <a:pt x="3041013" y="9983"/>
                  </a:cubicBezTo>
                  <a:cubicBezTo>
                    <a:pt x="3047405" y="16375"/>
                    <a:pt x="3050996" y="25044"/>
                    <a:pt x="3050996" y="34084"/>
                  </a:cubicBezTo>
                  <a:lnTo>
                    <a:pt x="3050996" y="1622339"/>
                  </a:lnTo>
                  <a:cubicBezTo>
                    <a:pt x="3050996" y="1641163"/>
                    <a:pt x="3035736" y="1656423"/>
                    <a:pt x="3016912" y="1656423"/>
                  </a:cubicBezTo>
                  <a:lnTo>
                    <a:pt x="34084" y="1656423"/>
                  </a:lnTo>
                  <a:cubicBezTo>
                    <a:pt x="15260" y="1656423"/>
                    <a:pt x="0" y="1641163"/>
                    <a:pt x="0" y="1622339"/>
                  </a:cubicBezTo>
                  <a:lnTo>
                    <a:pt x="0" y="34084"/>
                  </a:lnTo>
                  <a:cubicBezTo>
                    <a:pt x="0" y="15260"/>
                    <a:pt x="15260" y="0"/>
                    <a:pt x="34084" y="0"/>
                  </a:cubicBezTo>
                  <a:close/>
                </a:path>
              </a:pathLst>
            </a:custGeom>
            <a:solidFill>
              <a:srgbClr val="F7F7F7"/>
            </a:solidFill>
            <a:ln cap="rnd">
              <a:noFill/>
              <a:prstDash val="solid"/>
              <a:round/>
            </a:ln>
          </p:spPr>
          <p:txBody>
            <a:bodyPr/>
            <a:lstStyle/>
            <a:p>
              <a:endParaRPr lang="en-IN" dirty="0"/>
            </a:p>
          </p:txBody>
        </p:sp>
        <p:sp>
          <p:nvSpPr>
            <p:cNvPr id="7" name="TextBox 7"/>
            <p:cNvSpPr txBox="1"/>
            <p:nvPr/>
          </p:nvSpPr>
          <p:spPr>
            <a:xfrm>
              <a:off x="0" y="-47625"/>
              <a:ext cx="3050996" cy="1704048"/>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3158493" y="1157370"/>
            <a:ext cx="11875764" cy="990601"/>
          </a:xfrm>
          <a:prstGeom prst="rect">
            <a:avLst/>
          </a:prstGeom>
        </p:spPr>
        <p:txBody>
          <a:bodyPr lIns="0" tIns="0" rIns="0" bIns="0" rtlCol="0" anchor="t">
            <a:spAutoFit/>
          </a:bodyPr>
          <a:lstStyle/>
          <a:p>
            <a:pPr algn="ctr">
              <a:lnSpc>
                <a:spcPts val="7200"/>
              </a:lnSpc>
            </a:pPr>
            <a:r>
              <a:rPr lang="en-US" sz="8000" dirty="0">
                <a:solidFill>
                  <a:srgbClr val="07356E"/>
                </a:solidFill>
                <a:latin typeface="Etna Sans Serif"/>
              </a:rPr>
              <a:t>Result</a:t>
            </a:r>
          </a:p>
        </p:txBody>
      </p:sp>
      <p:pic>
        <p:nvPicPr>
          <p:cNvPr id="16" name="Picture 15">
            <a:extLst>
              <a:ext uri="{FF2B5EF4-FFF2-40B4-BE49-F238E27FC236}">
                <a16:creationId xmlns:a16="http://schemas.microsoft.com/office/drawing/2014/main" id="{5293BDF4-9B2B-D222-CC2D-F1E3745E52D9}"/>
              </a:ext>
            </a:extLst>
          </p:cNvPr>
          <p:cNvPicPr>
            <a:picLocks noChangeAspect="1"/>
          </p:cNvPicPr>
          <p:nvPr/>
        </p:nvPicPr>
        <p:blipFill>
          <a:blip r:embed="rId6"/>
          <a:stretch>
            <a:fillRect/>
          </a:stretch>
        </p:blipFill>
        <p:spPr>
          <a:xfrm>
            <a:off x="3546489" y="2904089"/>
            <a:ext cx="11584251" cy="6377847"/>
          </a:xfrm>
          <a:prstGeom prst="rect">
            <a:avLst/>
          </a:prstGeom>
        </p:spPr>
      </p:pic>
    </p:spTree>
    <p:extLst>
      <p:ext uri="{BB962C8B-B14F-4D97-AF65-F5344CB8AC3E}">
        <p14:creationId xmlns:p14="http://schemas.microsoft.com/office/powerpoint/2010/main" val="1212695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250" y="0"/>
            <a:ext cx="18383250" cy="18383250"/>
          </a:xfrm>
          <a:custGeom>
            <a:avLst/>
            <a:gdLst/>
            <a:ahLst/>
            <a:cxnLst/>
            <a:rect l="l" t="t" r="r" b="b"/>
            <a:pathLst>
              <a:path w="18383250" h="18383250">
                <a:moveTo>
                  <a:pt x="0" y="0"/>
                </a:moveTo>
                <a:lnTo>
                  <a:pt x="18383250" y="0"/>
                </a:lnTo>
                <a:lnTo>
                  <a:pt x="18383250" y="18383250"/>
                </a:lnTo>
                <a:lnTo>
                  <a:pt x="0" y="18383250"/>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3780072" y="-2546001"/>
            <a:ext cx="6958455" cy="5584160"/>
          </a:xfrm>
          <a:custGeom>
            <a:avLst/>
            <a:gdLst/>
            <a:ahLst/>
            <a:cxnLst/>
            <a:rect l="l" t="t" r="r" b="b"/>
            <a:pathLst>
              <a:path w="6958455" h="5584160">
                <a:moveTo>
                  <a:pt x="6958456" y="0"/>
                </a:moveTo>
                <a:lnTo>
                  <a:pt x="0" y="0"/>
                </a:lnTo>
                <a:lnTo>
                  <a:pt x="0" y="5584160"/>
                </a:lnTo>
                <a:lnTo>
                  <a:pt x="6958456" y="5584160"/>
                </a:lnTo>
                <a:lnTo>
                  <a:pt x="6958456" y="0"/>
                </a:lnTo>
                <a:close/>
              </a:path>
            </a:pathLst>
          </a:custGeom>
          <a:blipFill>
            <a:blip r:embed="rId4"/>
            <a:stretch>
              <a:fillRect/>
            </a:stretch>
          </a:blipFill>
        </p:spPr>
      </p:sp>
      <p:sp>
        <p:nvSpPr>
          <p:cNvPr id="4" name="Freeform 4"/>
          <p:cNvSpPr/>
          <p:nvPr/>
        </p:nvSpPr>
        <p:spPr>
          <a:xfrm>
            <a:off x="-1438670" y="7696303"/>
            <a:ext cx="6384181" cy="6349597"/>
          </a:xfrm>
          <a:custGeom>
            <a:avLst/>
            <a:gdLst/>
            <a:ahLst/>
            <a:cxnLst/>
            <a:rect l="l" t="t" r="r" b="b"/>
            <a:pathLst>
              <a:path w="6384181" h="6349597">
                <a:moveTo>
                  <a:pt x="0" y="0"/>
                </a:moveTo>
                <a:lnTo>
                  <a:pt x="6384181" y="0"/>
                </a:lnTo>
                <a:lnTo>
                  <a:pt x="6384181" y="6349597"/>
                </a:lnTo>
                <a:lnTo>
                  <a:pt x="0" y="6349597"/>
                </a:lnTo>
                <a:lnTo>
                  <a:pt x="0" y="0"/>
                </a:lnTo>
                <a:close/>
              </a:path>
            </a:pathLst>
          </a:custGeom>
          <a:blipFill>
            <a:blip r:embed="rId5"/>
            <a:stretch>
              <a:fillRect t="-502"/>
            </a:stretch>
          </a:blipFill>
        </p:spPr>
      </p:sp>
      <p:grpSp>
        <p:nvGrpSpPr>
          <p:cNvPr id="5" name="Group 5"/>
          <p:cNvGrpSpPr/>
          <p:nvPr/>
        </p:nvGrpSpPr>
        <p:grpSpPr>
          <a:xfrm>
            <a:off x="6065729" y="1028700"/>
            <a:ext cx="10636338" cy="8654779"/>
            <a:chOff x="0" y="0"/>
            <a:chExt cx="2801340" cy="2279448"/>
          </a:xfrm>
        </p:grpSpPr>
        <p:sp>
          <p:nvSpPr>
            <p:cNvPr id="6" name="Freeform 6"/>
            <p:cNvSpPr/>
            <p:nvPr/>
          </p:nvSpPr>
          <p:spPr>
            <a:xfrm>
              <a:off x="0" y="0"/>
              <a:ext cx="2801340" cy="2279448"/>
            </a:xfrm>
            <a:custGeom>
              <a:avLst/>
              <a:gdLst/>
              <a:ahLst/>
              <a:cxnLst/>
              <a:rect l="l" t="t" r="r" b="b"/>
              <a:pathLst>
                <a:path w="2801340" h="2279448">
                  <a:moveTo>
                    <a:pt x="37122" y="0"/>
                  </a:moveTo>
                  <a:lnTo>
                    <a:pt x="2764218" y="0"/>
                  </a:lnTo>
                  <a:cubicBezTo>
                    <a:pt x="2784720" y="0"/>
                    <a:pt x="2801340" y="16620"/>
                    <a:pt x="2801340" y="37122"/>
                  </a:cubicBezTo>
                  <a:lnTo>
                    <a:pt x="2801340" y="2242326"/>
                  </a:lnTo>
                  <a:cubicBezTo>
                    <a:pt x="2801340" y="2252172"/>
                    <a:pt x="2797429" y="2261614"/>
                    <a:pt x="2790467" y="2268575"/>
                  </a:cubicBezTo>
                  <a:cubicBezTo>
                    <a:pt x="2783506" y="2275537"/>
                    <a:pt x="2774064" y="2279448"/>
                    <a:pt x="2764218" y="2279448"/>
                  </a:cubicBezTo>
                  <a:lnTo>
                    <a:pt x="37122" y="2279448"/>
                  </a:lnTo>
                  <a:cubicBezTo>
                    <a:pt x="27276" y="2279448"/>
                    <a:pt x="17834" y="2275537"/>
                    <a:pt x="10873" y="2268575"/>
                  </a:cubicBezTo>
                  <a:cubicBezTo>
                    <a:pt x="3911" y="2261614"/>
                    <a:pt x="0" y="2252172"/>
                    <a:pt x="0" y="2242326"/>
                  </a:cubicBezTo>
                  <a:lnTo>
                    <a:pt x="0" y="37122"/>
                  </a:lnTo>
                  <a:cubicBezTo>
                    <a:pt x="0" y="27276"/>
                    <a:pt x="3911" y="17834"/>
                    <a:pt x="10873" y="10873"/>
                  </a:cubicBezTo>
                  <a:cubicBezTo>
                    <a:pt x="17834" y="3911"/>
                    <a:pt x="27276" y="0"/>
                    <a:pt x="37122" y="0"/>
                  </a:cubicBezTo>
                  <a:close/>
                </a:path>
              </a:pathLst>
            </a:custGeom>
            <a:solidFill>
              <a:srgbClr val="F1F1F1"/>
            </a:solidFill>
            <a:ln cap="rnd">
              <a:noFill/>
              <a:prstDash val="solid"/>
              <a:round/>
            </a:ln>
          </p:spPr>
        </p:sp>
        <p:sp>
          <p:nvSpPr>
            <p:cNvPr id="7" name="TextBox 7"/>
            <p:cNvSpPr txBox="1"/>
            <p:nvPr/>
          </p:nvSpPr>
          <p:spPr>
            <a:xfrm>
              <a:off x="0" y="-47625"/>
              <a:ext cx="2801340" cy="2327073"/>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028700" y="3505407"/>
            <a:ext cx="5848123" cy="2819401"/>
          </a:xfrm>
          <a:prstGeom prst="rect">
            <a:avLst/>
          </a:prstGeom>
        </p:spPr>
        <p:txBody>
          <a:bodyPr lIns="0" tIns="0" rIns="0" bIns="0" rtlCol="0" anchor="t">
            <a:spAutoFit/>
          </a:bodyPr>
          <a:lstStyle/>
          <a:p>
            <a:pPr>
              <a:lnSpc>
                <a:spcPts val="7200"/>
              </a:lnSpc>
            </a:pPr>
            <a:r>
              <a:rPr lang="en-US" sz="8000">
                <a:solidFill>
                  <a:srgbClr val="07356E"/>
                </a:solidFill>
                <a:latin typeface="Etna Sans Serif"/>
              </a:rPr>
              <a:t>How does </a:t>
            </a:r>
          </a:p>
          <a:p>
            <a:pPr>
              <a:lnSpc>
                <a:spcPts val="7200"/>
              </a:lnSpc>
            </a:pPr>
            <a:r>
              <a:rPr lang="en-US" sz="8000">
                <a:solidFill>
                  <a:srgbClr val="07356E"/>
                </a:solidFill>
                <a:latin typeface="Etna Sans Serif"/>
              </a:rPr>
              <a:t>N-Gram work?</a:t>
            </a:r>
          </a:p>
        </p:txBody>
      </p:sp>
      <p:sp>
        <p:nvSpPr>
          <p:cNvPr id="9" name="TextBox 9"/>
          <p:cNvSpPr txBox="1"/>
          <p:nvPr/>
        </p:nvSpPr>
        <p:spPr>
          <a:xfrm>
            <a:off x="6798710" y="1742224"/>
            <a:ext cx="9399116" cy="4578350"/>
          </a:xfrm>
          <a:prstGeom prst="rect">
            <a:avLst/>
          </a:prstGeom>
        </p:spPr>
        <p:txBody>
          <a:bodyPr lIns="0" tIns="0" rIns="0" bIns="0" rtlCol="0" anchor="t">
            <a:spAutoFit/>
          </a:bodyPr>
          <a:lstStyle/>
          <a:p>
            <a:pPr>
              <a:lnSpc>
                <a:spcPts val="2800"/>
              </a:lnSpc>
            </a:pPr>
            <a:r>
              <a:rPr lang="en-US" sz="2000">
                <a:solidFill>
                  <a:srgbClr val="545454"/>
                </a:solidFill>
                <a:latin typeface="Open Sauce Light"/>
              </a:rPr>
              <a:t>The N-gram language model works by calculating the frequency of each N-gram in a large corpus of text. The frequency of these N-grams is then used to estimate the probability of a particular word given its context.</a:t>
            </a:r>
          </a:p>
          <a:p>
            <a:pPr>
              <a:lnSpc>
                <a:spcPts val="2800"/>
              </a:lnSpc>
            </a:pPr>
            <a:endParaRPr lang="en-US" sz="2000">
              <a:solidFill>
                <a:srgbClr val="545454"/>
              </a:solidFill>
              <a:latin typeface="Open Sauce Light"/>
            </a:endParaRPr>
          </a:p>
          <a:p>
            <a:pPr>
              <a:lnSpc>
                <a:spcPts val="2800"/>
              </a:lnSpc>
            </a:pPr>
            <a:r>
              <a:rPr lang="en-US" sz="2000">
                <a:solidFill>
                  <a:srgbClr val="545454"/>
                </a:solidFill>
                <a:latin typeface="Open Sauce Light"/>
              </a:rPr>
              <a:t>Let’s begin with P(w|h), the probability of a word w given some history h. Suppose history h is “</a:t>
            </a:r>
            <a:r>
              <a:rPr lang="en-US" sz="2000">
                <a:solidFill>
                  <a:srgbClr val="545454"/>
                </a:solidFill>
                <a:latin typeface="Open Sauce Bold"/>
              </a:rPr>
              <a:t>its water is so transparent that</a:t>
            </a:r>
            <a:r>
              <a:rPr lang="en-US" sz="2000">
                <a:solidFill>
                  <a:srgbClr val="545454"/>
                </a:solidFill>
                <a:latin typeface="Open Sauce Light"/>
              </a:rPr>
              <a:t>” and we want  to know the probability of the next word being “</a:t>
            </a:r>
            <a:r>
              <a:rPr lang="en-US" sz="2000">
                <a:solidFill>
                  <a:srgbClr val="545454"/>
                </a:solidFill>
                <a:latin typeface="Open Sauce Bold"/>
              </a:rPr>
              <a:t>the” </a:t>
            </a:r>
            <a:r>
              <a:rPr lang="en-US" sz="2000">
                <a:solidFill>
                  <a:srgbClr val="545454"/>
                </a:solidFill>
                <a:latin typeface="Open Sauce Light"/>
              </a:rPr>
              <a:t>: </a:t>
            </a:r>
          </a:p>
          <a:p>
            <a:pPr>
              <a:lnSpc>
                <a:spcPts val="2800"/>
              </a:lnSpc>
            </a:pPr>
            <a:endParaRPr lang="en-US" sz="2000">
              <a:solidFill>
                <a:srgbClr val="545454"/>
              </a:solidFill>
              <a:latin typeface="Open Sauce Light"/>
            </a:endParaRPr>
          </a:p>
          <a:p>
            <a:pPr algn="ctr">
              <a:lnSpc>
                <a:spcPts val="2800"/>
              </a:lnSpc>
            </a:pPr>
            <a:r>
              <a:rPr lang="en-US" sz="2000">
                <a:solidFill>
                  <a:srgbClr val="545454"/>
                </a:solidFill>
                <a:latin typeface="Open Sauce"/>
              </a:rPr>
              <a:t>P(the|its water is so transparent that)</a:t>
            </a:r>
          </a:p>
          <a:p>
            <a:pPr algn="ctr">
              <a:lnSpc>
                <a:spcPts val="2800"/>
              </a:lnSpc>
            </a:pPr>
            <a:endParaRPr lang="en-US" sz="2000">
              <a:solidFill>
                <a:srgbClr val="545454"/>
              </a:solidFill>
              <a:latin typeface="Open Sauce"/>
            </a:endParaRPr>
          </a:p>
          <a:p>
            <a:pPr>
              <a:lnSpc>
                <a:spcPts val="2800"/>
              </a:lnSpc>
            </a:pPr>
            <a:r>
              <a:rPr lang="en-US" sz="2000">
                <a:solidFill>
                  <a:srgbClr val="545454"/>
                </a:solidFill>
                <a:latin typeface="Open Sauce"/>
              </a:rPr>
              <a:t>One such approach could be to use relative frequency counts to compute this probability, i.e., Out of the times we saw the history h, how many times was it followed by the word w</a:t>
            </a:r>
          </a:p>
        </p:txBody>
      </p:sp>
      <p:sp>
        <p:nvSpPr>
          <p:cNvPr id="10" name="TextBox 10"/>
          <p:cNvSpPr txBox="1"/>
          <p:nvPr/>
        </p:nvSpPr>
        <p:spPr>
          <a:xfrm>
            <a:off x="6798710" y="6396774"/>
            <a:ext cx="9290227" cy="349250"/>
          </a:xfrm>
          <a:prstGeom prst="rect">
            <a:avLst/>
          </a:prstGeom>
        </p:spPr>
        <p:txBody>
          <a:bodyPr lIns="0" tIns="0" rIns="0" bIns="0" rtlCol="0" anchor="t">
            <a:spAutoFit/>
          </a:bodyPr>
          <a:lstStyle/>
          <a:p>
            <a:pPr>
              <a:lnSpc>
                <a:spcPts val="2800"/>
              </a:lnSpc>
            </a:pPr>
            <a:r>
              <a:rPr lang="en-US" sz="2000">
                <a:solidFill>
                  <a:srgbClr val="545454"/>
                </a:solidFill>
                <a:latin typeface="Open Sauce"/>
              </a:rPr>
              <a:t>P(the|its water is so transparent that)= C(its water is so transparent that the)</a:t>
            </a:r>
          </a:p>
        </p:txBody>
      </p:sp>
      <p:sp>
        <p:nvSpPr>
          <p:cNvPr id="11" name="TextBox 11"/>
          <p:cNvSpPr txBox="1"/>
          <p:nvPr/>
        </p:nvSpPr>
        <p:spPr>
          <a:xfrm>
            <a:off x="11628708" y="6717448"/>
            <a:ext cx="4196708" cy="349250"/>
          </a:xfrm>
          <a:prstGeom prst="rect">
            <a:avLst/>
          </a:prstGeom>
        </p:spPr>
        <p:txBody>
          <a:bodyPr lIns="0" tIns="0" rIns="0" bIns="0" rtlCol="0" anchor="t">
            <a:spAutoFit/>
          </a:bodyPr>
          <a:lstStyle/>
          <a:p>
            <a:pPr>
              <a:lnSpc>
                <a:spcPts val="2800"/>
              </a:lnSpc>
            </a:pPr>
            <a:r>
              <a:rPr lang="en-US" sz="2000">
                <a:solidFill>
                  <a:srgbClr val="545454"/>
                </a:solidFill>
                <a:latin typeface="Open Sauce"/>
              </a:rPr>
              <a:t> C(its water is so transparent that)</a:t>
            </a:r>
          </a:p>
        </p:txBody>
      </p:sp>
      <p:sp>
        <p:nvSpPr>
          <p:cNvPr id="12" name="AutoShape 12"/>
          <p:cNvSpPr/>
          <p:nvPr/>
        </p:nvSpPr>
        <p:spPr>
          <a:xfrm>
            <a:off x="11725418" y="6746023"/>
            <a:ext cx="4099998" cy="0"/>
          </a:xfrm>
          <a:prstGeom prst="line">
            <a:avLst/>
          </a:prstGeom>
          <a:ln w="19050" cap="flat">
            <a:solidFill>
              <a:srgbClr val="000000"/>
            </a:solidFill>
            <a:prstDash val="solid"/>
            <a:headEnd type="none" w="sm" len="sm"/>
            <a:tailEnd type="none" w="sm" len="sm"/>
          </a:ln>
        </p:spPr>
      </p:sp>
      <p:sp>
        <p:nvSpPr>
          <p:cNvPr id="13" name="TextBox 13"/>
          <p:cNvSpPr txBox="1"/>
          <p:nvPr/>
        </p:nvSpPr>
        <p:spPr>
          <a:xfrm>
            <a:off x="6798710" y="7142898"/>
            <a:ext cx="9399116" cy="1758950"/>
          </a:xfrm>
          <a:prstGeom prst="rect">
            <a:avLst/>
          </a:prstGeom>
        </p:spPr>
        <p:txBody>
          <a:bodyPr lIns="0" tIns="0" rIns="0" bIns="0" rtlCol="0" anchor="t">
            <a:spAutoFit/>
          </a:bodyPr>
          <a:lstStyle/>
          <a:p>
            <a:pPr>
              <a:lnSpc>
                <a:spcPts val="2800"/>
              </a:lnSpc>
            </a:pPr>
            <a:r>
              <a:rPr lang="en-US" sz="2000">
                <a:solidFill>
                  <a:srgbClr val="545454"/>
                </a:solidFill>
                <a:latin typeface="Open Sauce Light"/>
              </a:rPr>
              <a:t>Intuitively it seems infeasible to perform this over an entire corpus; especially it is of a significant a size. This is the motivation behind the N-gram model, instead of using the entire corpus, we approximate this probability using just n previous words.</a:t>
            </a:r>
          </a:p>
          <a:p>
            <a:pPr>
              <a:lnSpc>
                <a:spcPts val="2800"/>
              </a:lnSpc>
            </a:pPr>
            <a:endParaRPr lang="en-US" sz="2000">
              <a:solidFill>
                <a:srgbClr val="545454"/>
              </a:solidFill>
              <a:latin typeface="Open Sauce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250" y="0"/>
            <a:ext cx="18383250" cy="18383250"/>
          </a:xfrm>
          <a:custGeom>
            <a:avLst/>
            <a:gdLst/>
            <a:ahLst/>
            <a:cxnLst/>
            <a:rect l="l" t="t" r="r" b="b"/>
            <a:pathLst>
              <a:path w="18383250" h="18383250">
                <a:moveTo>
                  <a:pt x="0" y="0"/>
                </a:moveTo>
                <a:lnTo>
                  <a:pt x="18383250" y="0"/>
                </a:lnTo>
                <a:lnTo>
                  <a:pt x="18383250" y="18383250"/>
                </a:lnTo>
                <a:lnTo>
                  <a:pt x="0" y="18383250"/>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3" name="Freeform 3"/>
          <p:cNvSpPr/>
          <p:nvPr/>
        </p:nvSpPr>
        <p:spPr>
          <a:xfrm>
            <a:off x="-95250" y="7921827"/>
            <a:ext cx="9670212" cy="2365173"/>
          </a:xfrm>
          <a:custGeom>
            <a:avLst/>
            <a:gdLst/>
            <a:ahLst/>
            <a:cxnLst/>
            <a:rect l="l" t="t" r="r" b="b"/>
            <a:pathLst>
              <a:path w="9670212" h="2365173">
                <a:moveTo>
                  <a:pt x="0" y="0"/>
                </a:moveTo>
                <a:lnTo>
                  <a:pt x="9670212" y="0"/>
                </a:lnTo>
                <a:lnTo>
                  <a:pt x="9670212" y="2365173"/>
                </a:lnTo>
                <a:lnTo>
                  <a:pt x="0" y="2365173"/>
                </a:lnTo>
                <a:lnTo>
                  <a:pt x="0" y="0"/>
                </a:lnTo>
                <a:close/>
              </a:path>
            </a:pathLst>
          </a:custGeom>
          <a:blipFill>
            <a:blip r:embed="rId4"/>
            <a:stretch>
              <a:fillRect/>
            </a:stretch>
          </a:blipFill>
        </p:spPr>
      </p:sp>
      <p:sp>
        <p:nvSpPr>
          <p:cNvPr id="4" name="Freeform 4"/>
          <p:cNvSpPr/>
          <p:nvPr/>
        </p:nvSpPr>
        <p:spPr>
          <a:xfrm>
            <a:off x="13762750" y="-1763380"/>
            <a:ext cx="6958455" cy="5584160"/>
          </a:xfrm>
          <a:custGeom>
            <a:avLst/>
            <a:gdLst/>
            <a:ahLst/>
            <a:cxnLst/>
            <a:rect l="l" t="t" r="r" b="b"/>
            <a:pathLst>
              <a:path w="6958455" h="5584160">
                <a:moveTo>
                  <a:pt x="0" y="0"/>
                </a:moveTo>
                <a:lnTo>
                  <a:pt x="6958455" y="0"/>
                </a:lnTo>
                <a:lnTo>
                  <a:pt x="6958455" y="5584160"/>
                </a:lnTo>
                <a:lnTo>
                  <a:pt x="0" y="5584160"/>
                </a:lnTo>
                <a:lnTo>
                  <a:pt x="0" y="0"/>
                </a:lnTo>
                <a:close/>
              </a:path>
            </a:pathLst>
          </a:custGeom>
          <a:blipFill>
            <a:blip r:embed="rId5"/>
            <a:stretch>
              <a:fillRect/>
            </a:stretch>
          </a:blipFill>
        </p:spPr>
      </p:sp>
      <p:sp>
        <p:nvSpPr>
          <p:cNvPr id="7" name="TextBox 7"/>
          <p:cNvSpPr txBox="1"/>
          <p:nvPr/>
        </p:nvSpPr>
        <p:spPr>
          <a:xfrm>
            <a:off x="1965431" y="2505719"/>
            <a:ext cx="14646169" cy="7133965"/>
          </a:xfrm>
          <a:prstGeom prst="rect">
            <a:avLst/>
          </a:prstGeom>
        </p:spPr>
        <p:txBody>
          <a:bodyPr lIns="50800" tIns="50800" rIns="50800" bIns="50800" rtlCol="0" anchor="ctr"/>
          <a:lstStyle/>
          <a:p>
            <a:pPr algn="ctr">
              <a:lnSpc>
                <a:spcPts val="2659"/>
              </a:lnSpc>
            </a:pPr>
            <a:endParaRPr/>
          </a:p>
        </p:txBody>
      </p:sp>
      <p:sp>
        <p:nvSpPr>
          <p:cNvPr id="10" name="TextBox 10"/>
          <p:cNvSpPr txBox="1"/>
          <p:nvPr/>
        </p:nvSpPr>
        <p:spPr>
          <a:xfrm>
            <a:off x="3158493" y="1157370"/>
            <a:ext cx="11875764" cy="952248"/>
          </a:xfrm>
          <a:prstGeom prst="rect">
            <a:avLst/>
          </a:prstGeom>
        </p:spPr>
        <p:txBody>
          <a:bodyPr lIns="0" tIns="0" rIns="0" bIns="0" rtlCol="0" anchor="t">
            <a:spAutoFit/>
          </a:bodyPr>
          <a:lstStyle/>
          <a:p>
            <a:pPr algn="ctr">
              <a:lnSpc>
                <a:spcPts val="7200"/>
              </a:lnSpc>
            </a:pPr>
            <a:r>
              <a:rPr lang="en-US" sz="8000" dirty="0">
                <a:solidFill>
                  <a:srgbClr val="07356E"/>
                </a:solidFill>
                <a:latin typeface="Etna Sans Serif"/>
              </a:rPr>
              <a:t>HTML</a:t>
            </a:r>
          </a:p>
        </p:txBody>
      </p:sp>
      <p:pic>
        <p:nvPicPr>
          <p:cNvPr id="9" name="Picture 8">
            <a:extLst>
              <a:ext uri="{FF2B5EF4-FFF2-40B4-BE49-F238E27FC236}">
                <a16:creationId xmlns:a16="http://schemas.microsoft.com/office/drawing/2014/main" id="{1C0F2E0A-954C-AC4B-FF40-B59C5B4D9B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2845" y="2393160"/>
            <a:ext cx="11222309" cy="7481539"/>
          </a:xfrm>
          <a:prstGeom prst="rect">
            <a:avLst/>
          </a:prstGeom>
        </p:spPr>
      </p:pic>
    </p:spTree>
    <p:extLst>
      <p:ext uri="{BB962C8B-B14F-4D97-AF65-F5344CB8AC3E}">
        <p14:creationId xmlns:p14="http://schemas.microsoft.com/office/powerpoint/2010/main" val="16666794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250" y="0"/>
            <a:ext cx="18383250" cy="18383250"/>
          </a:xfrm>
          <a:custGeom>
            <a:avLst/>
            <a:gdLst/>
            <a:ahLst/>
            <a:cxnLst/>
            <a:rect l="l" t="t" r="r" b="b"/>
            <a:pathLst>
              <a:path w="18383250" h="18383250">
                <a:moveTo>
                  <a:pt x="0" y="0"/>
                </a:moveTo>
                <a:lnTo>
                  <a:pt x="18383250" y="0"/>
                </a:lnTo>
                <a:lnTo>
                  <a:pt x="18383250" y="18383250"/>
                </a:lnTo>
                <a:lnTo>
                  <a:pt x="0" y="18383250"/>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3" name="Freeform 3"/>
          <p:cNvSpPr/>
          <p:nvPr/>
        </p:nvSpPr>
        <p:spPr>
          <a:xfrm>
            <a:off x="-95250" y="7921827"/>
            <a:ext cx="9670212" cy="2365173"/>
          </a:xfrm>
          <a:custGeom>
            <a:avLst/>
            <a:gdLst/>
            <a:ahLst/>
            <a:cxnLst/>
            <a:rect l="l" t="t" r="r" b="b"/>
            <a:pathLst>
              <a:path w="9670212" h="2365173">
                <a:moveTo>
                  <a:pt x="0" y="0"/>
                </a:moveTo>
                <a:lnTo>
                  <a:pt x="9670212" y="0"/>
                </a:lnTo>
                <a:lnTo>
                  <a:pt x="9670212" y="2365173"/>
                </a:lnTo>
                <a:lnTo>
                  <a:pt x="0" y="2365173"/>
                </a:lnTo>
                <a:lnTo>
                  <a:pt x="0" y="0"/>
                </a:lnTo>
                <a:close/>
              </a:path>
            </a:pathLst>
          </a:custGeom>
          <a:blipFill>
            <a:blip r:embed="rId4"/>
            <a:stretch>
              <a:fillRect/>
            </a:stretch>
          </a:blipFill>
        </p:spPr>
      </p:sp>
      <p:sp>
        <p:nvSpPr>
          <p:cNvPr id="4" name="Freeform 4"/>
          <p:cNvSpPr/>
          <p:nvPr/>
        </p:nvSpPr>
        <p:spPr>
          <a:xfrm>
            <a:off x="13762750" y="-1763380"/>
            <a:ext cx="6958455" cy="5584160"/>
          </a:xfrm>
          <a:custGeom>
            <a:avLst/>
            <a:gdLst/>
            <a:ahLst/>
            <a:cxnLst/>
            <a:rect l="l" t="t" r="r" b="b"/>
            <a:pathLst>
              <a:path w="6958455" h="5584160">
                <a:moveTo>
                  <a:pt x="0" y="0"/>
                </a:moveTo>
                <a:lnTo>
                  <a:pt x="6958455" y="0"/>
                </a:lnTo>
                <a:lnTo>
                  <a:pt x="6958455" y="5584160"/>
                </a:lnTo>
                <a:lnTo>
                  <a:pt x="0" y="5584160"/>
                </a:lnTo>
                <a:lnTo>
                  <a:pt x="0" y="0"/>
                </a:lnTo>
                <a:close/>
              </a:path>
            </a:pathLst>
          </a:custGeom>
          <a:blipFill>
            <a:blip r:embed="rId5"/>
            <a:stretch>
              <a:fillRect/>
            </a:stretch>
          </a:blipFill>
        </p:spPr>
      </p:sp>
      <p:sp>
        <p:nvSpPr>
          <p:cNvPr id="7" name="TextBox 7"/>
          <p:cNvSpPr txBox="1"/>
          <p:nvPr/>
        </p:nvSpPr>
        <p:spPr>
          <a:xfrm>
            <a:off x="1965431" y="2505719"/>
            <a:ext cx="14646169" cy="7133965"/>
          </a:xfrm>
          <a:prstGeom prst="rect">
            <a:avLst/>
          </a:prstGeom>
        </p:spPr>
        <p:txBody>
          <a:bodyPr lIns="50800" tIns="50800" rIns="50800" bIns="50800" rtlCol="0" anchor="ctr"/>
          <a:lstStyle/>
          <a:p>
            <a:pPr algn="ctr">
              <a:lnSpc>
                <a:spcPts val="2659"/>
              </a:lnSpc>
            </a:pPr>
            <a:endParaRPr/>
          </a:p>
        </p:txBody>
      </p:sp>
      <p:sp>
        <p:nvSpPr>
          <p:cNvPr id="10" name="TextBox 10"/>
          <p:cNvSpPr txBox="1"/>
          <p:nvPr/>
        </p:nvSpPr>
        <p:spPr>
          <a:xfrm>
            <a:off x="3158493" y="1157370"/>
            <a:ext cx="11875764" cy="952248"/>
          </a:xfrm>
          <a:prstGeom prst="rect">
            <a:avLst/>
          </a:prstGeom>
        </p:spPr>
        <p:txBody>
          <a:bodyPr lIns="0" tIns="0" rIns="0" bIns="0" rtlCol="0" anchor="t">
            <a:spAutoFit/>
          </a:bodyPr>
          <a:lstStyle/>
          <a:p>
            <a:pPr algn="ctr">
              <a:lnSpc>
                <a:spcPts val="7200"/>
              </a:lnSpc>
            </a:pPr>
            <a:r>
              <a:rPr lang="en-US" sz="8000" dirty="0">
                <a:solidFill>
                  <a:srgbClr val="07356E"/>
                </a:solidFill>
                <a:latin typeface="Etna Sans Serif"/>
              </a:rPr>
              <a:t>CSS</a:t>
            </a:r>
          </a:p>
        </p:txBody>
      </p:sp>
      <p:pic>
        <p:nvPicPr>
          <p:cNvPr id="6" name="Picture 5">
            <a:extLst>
              <a:ext uri="{FF2B5EF4-FFF2-40B4-BE49-F238E27FC236}">
                <a16:creationId xmlns:a16="http://schemas.microsoft.com/office/drawing/2014/main" id="{DF26F00B-0A32-2FCB-AAB2-E5BA32C2DA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53200" y="2109618"/>
            <a:ext cx="5761624" cy="7966390"/>
          </a:xfrm>
          <a:prstGeom prst="rect">
            <a:avLst/>
          </a:prstGeom>
        </p:spPr>
      </p:pic>
    </p:spTree>
    <p:extLst>
      <p:ext uri="{BB962C8B-B14F-4D97-AF65-F5344CB8AC3E}">
        <p14:creationId xmlns:p14="http://schemas.microsoft.com/office/powerpoint/2010/main" val="37778320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250" y="0"/>
            <a:ext cx="18383250" cy="18383250"/>
          </a:xfrm>
          <a:custGeom>
            <a:avLst/>
            <a:gdLst/>
            <a:ahLst/>
            <a:cxnLst/>
            <a:rect l="l" t="t" r="r" b="b"/>
            <a:pathLst>
              <a:path w="18383250" h="18383250">
                <a:moveTo>
                  <a:pt x="0" y="0"/>
                </a:moveTo>
                <a:lnTo>
                  <a:pt x="18383250" y="0"/>
                </a:lnTo>
                <a:lnTo>
                  <a:pt x="18383250" y="18383250"/>
                </a:lnTo>
                <a:lnTo>
                  <a:pt x="0" y="18383250"/>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3" name="Freeform 3"/>
          <p:cNvSpPr/>
          <p:nvPr/>
        </p:nvSpPr>
        <p:spPr>
          <a:xfrm>
            <a:off x="-95250" y="7921827"/>
            <a:ext cx="9670212" cy="2365173"/>
          </a:xfrm>
          <a:custGeom>
            <a:avLst/>
            <a:gdLst/>
            <a:ahLst/>
            <a:cxnLst/>
            <a:rect l="l" t="t" r="r" b="b"/>
            <a:pathLst>
              <a:path w="9670212" h="2365173">
                <a:moveTo>
                  <a:pt x="0" y="0"/>
                </a:moveTo>
                <a:lnTo>
                  <a:pt x="9670212" y="0"/>
                </a:lnTo>
                <a:lnTo>
                  <a:pt x="9670212" y="2365173"/>
                </a:lnTo>
                <a:lnTo>
                  <a:pt x="0" y="2365173"/>
                </a:lnTo>
                <a:lnTo>
                  <a:pt x="0" y="0"/>
                </a:lnTo>
                <a:close/>
              </a:path>
            </a:pathLst>
          </a:custGeom>
          <a:blipFill>
            <a:blip r:embed="rId4"/>
            <a:stretch>
              <a:fillRect/>
            </a:stretch>
          </a:blipFill>
        </p:spPr>
      </p:sp>
      <p:sp>
        <p:nvSpPr>
          <p:cNvPr id="4" name="Freeform 4"/>
          <p:cNvSpPr/>
          <p:nvPr/>
        </p:nvSpPr>
        <p:spPr>
          <a:xfrm>
            <a:off x="13762750" y="-1763380"/>
            <a:ext cx="6958455" cy="5584160"/>
          </a:xfrm>
          <a:custGeom>
            <a:avLst/>
            <a:gdLst/>
            <a:ahLst/>
            <a:cxnLst/>
            <a:rect l="l" t="t" r="r" b="b"/>
            <a:pathLst>
              <a:path w="6958455" h="5584160">
                <a:moveTo>
                  <a:pt x="0" y="0"/>
                </a:moveTo>
                <a:lnTo>
                  <a:pt x="6958455" y="0"/>
                </a:lnTo>
                <a:lnTo>
                  <a:pt x="6958455" y="5584160"/>
                </a:lnTo>
                <a:lnTo>
                  <a:pt x="0" y="5584160"/>
                </a:lnTo>
                <a:lnTo>
                  <a:pt x="0" y="0"/>
                </a:lnTo>
                <a:close/>
              </a:path>
            </a:pathLst>
          </a:custGeom>
          <a:blipFill>
            <a:blip r:embed="rId5"/>
            <a:stretch>
              <a:fillRect/>
            </a:stretch>
          </a:blipFill>
        </p:spPr>
      </p:sp>
      <p:sp>
        <p:nvSpPr>
          <p:cNvPr id="7" name="TextBox 7"/>
          <p:cNvSpPr txBox="1"/>
          <p:nvPr/>
        </p:nvSpPr>
        <p:spPr>
          <a:xfrm>
            <a:off x="1965431" y="2505719"/>
            <a:ext cx="14646169" cy="7133965"/>
          </a:xfrm>
          <a:prstGeom prst="rect">
            <a:avLst/>
          </a:prstGeom>
        </p:spPr>
        <p:txBody>
          <a:bodyPr lIns="50800" tIns="50800" rIns="50800" bIns="50800" rtlCol="0" anchor="ctr"/>
          <a:lstStyle/>
          <a:p>
            <a:pPr algn="ctr">
              <a:lnSpc>
                <a:spcPts val="2659"/>
              </a:lnSpc>
            </a:pPr>
            <a:endParaRPr/>
          </a:p>
        </p:txBody>
      </p:sp>
      <p:sp>
        <p:nvSpPr>
          <p:cNvPr id="10" name="TextBox 10"/>
          <p:cNvSpPr txBox="1"/>
          <p:nvPr/>
        </p:nvSpPr>
        <p:spPr>
          <a:xfrm>
            <a:off x="3158493" y="1157370"/>
            <a:ext cx="11875764" cy="952248"/>
          </a:xfrm>
          <a:prstGeom prst="rect">
            <a:avLst/>
          </a:prstGeom>
        </p:spPr>
        <p:txBody>
          <a:bodyPr lIns="0" tIns="0" rIns="0" bIns="0" rtlCol="0" anchor="t">
            <a:spAutoFit/>
          </a:bodyPr>
          <a:lstStyle/>
          <a:p>
            <a:pPr algn="ctr">
              <a:lnSpc>
                <a:spcPts val="7200"/>
              </a:lnSpc>
            </a:pPr>
            <a:r>
              <a:rPr lang="en-US" sz="8000" dirty="0">
                <a:solidFill>
                  <a:srgbClr val="07356E"/>
                </a:solidFill>
                <a:latin typeface="Etna Sans Serif"/>
              </a:rPr>
              <a:t>JS</a:t>
            </a:r>
          </a:p>
        </p:txBody>
      </p:sp>
      <p:pic>
        <p:nvPicPr>
          <p:cNvPr id="8" name="Picture 7">
            <a:extLst>
              <a:ext uri="{FF2B5EF4-FFF2-40B4-BE49-F238E27FC236}">
                <a16:creationId xmlns:a16="http://schemas.microsoft.com/office/drawing/2014/main" id="{60A26CA1-D41E-DFDE-7CB1-12525B3684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49075" y="2169899"/>
            <a:ext cx="8294600" cy="7937587"/>
          </a:xfrm>
          <a:prstGeom prst="rect">
            <a:avLst/>
          </a:prstGeom>
        </p:spPr>
      </p:pic>
    </p:spTree>
    <p:extLst>
      <p:ext uri="{BB962C8B-B14F-4D97-AF65-F5344CB8AC3E}">
        <p14:creationId xmlns:p14="http://schemas.microsoft.com/office/powerpoint/2010/main" val="35264607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250" y="0"/>
            <a:ext cx="18383250" cy="18383250"/>
          </a:xfrm>
          <a:custGeom>
            <a:avLst/>
            <a:gdLst/>
            <a:ahLst/>
            <a:cxnLst/>
            <a:rect l="l" t="t" r="r" b="b"/>
            <a:pathLst>
              <a:path w="18383250" h="18383250">
                <a:moveTo>
                  <a:pt x="0" y="0"/>
                </a:moveTo>
                <a:lnTo>
                  <a:pt x="18383250" y="0"/>
                </a:lnTo>
                <a:lnTo>
                  <a:pt x="18383250" y="18383250"/>
                </a:lnTo>
                <a:lnTo>
                  <a:pt x="0" y="18383250"/>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3" name="Freeform 3"/>
          <p:cNvSpPr/>
          <p:nvPr/>
        </p:nvSpPr>
        <p:spPr>
          <a:xfrm>
            <a:off x="-95250" y="7921827"/>
            <a:ext cx="9670212" cy="2365173"/>
          </a:xfrm>
          <a:custGeom>
            <a:avLst/>
            <a:gdLst/>
            <a:ahLst/>
            <a:cxnLst/>
            <a:rect l="l" t="t" r="r" b="b"/>
            <a:pathLst>
              <a:path w="9670212" h="2365173">
                <a:moveTo>
                  <a:pt x="0" y="0"/>
                </a:moveTo>
                <a:lnTo>
                  <a:pt x="9670212" y="0"/>
                </a:lnTo>
                <a:lnTo>
                  <a:pt x="9670212" y="2365173"/>
                </a:lnTo>
                <a:lnTo>
                  <a:pt x="0" y="2365173"/>
                </a:lnTo>
                <a:lnTo>
                  <a:pt x="0" y="0"/>
                </a:lnTo>
                <a:close/>
              </a:path>
            </a:pathLst>
          </a:custGeom>
          <a:blipFill>
            <a:blip r:embed="rId4"/>
            <a:stretch>
              <a:fillRect/>
            </a:stretch>
          </a:blipFill>
        </p:spPr>
      </p:sp>
      <p:sp>
        <p:nvSpPr>
          <p:cNvPr id="4" name="Freeform 4"/>
          <p:cNvSpPr/>
          <p:nvPr/>
        </p:nvSpPr>
        <p:spPr>
          <a:xfrm>
            <a:off x="13762750" y="-1763380"/>
            <a:ext cx="6958455" cy="5584160"/>
          </a:xfrm>
          <a:custGeom>
            <a:avLst/>
            <a:gdLst/>
            <a:ahLst/>
            <a:cxnLst/>
            <a:rect l="l" t="t" r="r" b="b"/>
            <a:pathLst>
              <a:path w="6958455" h="5584160">
                <a:moveTo>
                  <a:pt x="0" y="0"/>
                </a:moveTo>
                <a:lnTo>
                  <a:pt x="6958455" y="0"/>
                </a:lnTo>
                <a:lnTo>
                  <a:pt x="6958455" y="5584160"/>
                </a:lnTo>
                <a:lnTo>
                  <a:pt x="0" y="5584160"/>
                </a:lnTo>
                <a:lnTo>
                  <a:pt x="0" y="0"/>
                </a:lnTo>
                <a:close/>
              </a:path>
            </a:pathLst>
          </a:custGeom>
          <a:blipFill>
            <a:blip r:embed="rId5"/>
            <a:stretch>
              <a:fillRect/>
            </a:stretch>
          </a:blipFill>
        </p:spPr>
      </p:sp>
      <p:sp>
        <p:nvSpPr>
          <p:cNvPr id="7" name="TextBox 7"/>
          <p:cNvSpPr txBox="1"/>
          <p:nvPr/>
        </p:nvSpPr>
        <p:spPr>
          <a:xfrm>
            <a:off x="1965431" y="2505719"/>
            <a:ext cx="14646169" cy="7133965"/>
          </a:xfrm>
          <a:prstGeom prst="rect">
            <a:avLst/>
          </a:prstGeom>
        </p:spPr>
        <p:txBody>
          <a:bodyPr lIns="50800" tIns="50800" rIns="50800" bIns="50800" rtlCol="0" anchor="ctr"/>
          <a:lstStyle/>
          <a:p>
            <a:pPr algn="ctr">
              <a:lnSpc>
                <a:spcPts val="2659"/>
              </a:lnSpc>
            </a:pPr>
            <a:endParaRPr/>
          </a:p>
        </p:txBody>
      </p:sp>
      <p:sp>
        <p:nvSpPr>
          <p:cNvPr id="10" name="TextBox 10"/>
          <p:cNvSpPr txBox="1"/>
          <p:nvPr/>
        </p:nvSpPr>
        <p:spPr>
          <a:xfrm>
            <a:off x="3158493" y="1157370"/>
            <a:ext cx="11875764" cy="952248"/>
          </a:xfrm>
          <a:prstGeom prst="rect">
            <a:avLst/>
          </a:prstGeom>
        </p:spPr>
        <p:txBody>
          <a:bodyPr lIns="0" tIns="0" rIns="0" bIns="0" rtlCol="0" anchor="t">
            <a:spAutoFit/>
          </a:bodyPr>
          <a:lstStyle/>
          <a:p>
            <a:pPr algn="ctr">
              <a:lnSpc>
                <a:spcPts val="7200"/>
              </a:lnSpc>
            </a:pPr>
            <a:r>
              <a:rPr lang="en-US" sz="8000" dirty="0">
                <a:solidFill>
                  <a:srgbClr val="07356E"/>
                </a:solidFill>
                <a:latin typeface="Etna Sans Serif"/>
              </a:rPr>
              <a:t>Model</a:t>
            </a:r>
          </a:p>
        </p:txBody>
      </p:sp>
      <p:pic>
        <p:nvPicPr>
          <p:cNvPr id="6" name="Picture 5">
            <a:extLst>
              <a:ext uri="{FF2B5EF4-FFF2-40B4-BE49-F238E27FC236}">
                <a16:creationId xmlns:a16="http://schemas.microsoft.com/office/drawing/2014/main" id="{503EC140-2AC3-F5E1-35FA-8E9BDDA080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55962" y="2505719"/>
            <a:ext cx="11065106" cy="6877723"/>
          </a:xfrm>
          <a:prstGeom prst="rect">
            <a:avLst/>
          </a:prstGeom>
        </p:spPr>
      </p:pic>
    </p:spTree>
    <p:extLst>
      <p:ext uri="{BB962C8B-B14F-4D97-AF65-F5344CB8AC3E}">
        <p14:creationId xmlns:p14="http://schemas.microsoft.com/office/powerpoint/2010/main" val="3210210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250" y="0"/>
            <a:ext cx="18383250" cy="18383250"/>
          </a:xfrm>
          <a:custGeom>
            <a:avLst/>
            <a:gdLst/>
            <a:ahLst/>
            <a:cxnLst/>
            <a:rect l="l" t="t" r="r" b="b"/>
            <a:pathLst>
              <a:path w="18383250" h="18383250">
                <a:moveTo>
                  <a:pt x="0" y="0"/>
                </a:moveTo>
                <a:lnTo>
                  <a:pt x="18383250" y="0"/>
                </a:lnTo>
                <a:lnTo>
                  <a:pt x="18383250" y="18383250"/>
                </a:lnTo>
                <a:lnTo>
                  <a:pt x="0" y="18383250"/>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3" name="Freeform 3"/>
          <p:cNvSpPr/>
          <p:nvPr/>
        </p:nvSpPr>
        <p:spPr>
          <a:xfrm>
            <a:off x="-95250" y="7921827"/>
            <a:ext cx="9670212" cy="2365173"/>
          </a:xfrm>
          <a:custGeom>
            <a:avLst/>
            <a:gdLst/>
            <a:ahLst/>
            <a:cxnLst/>
            <a:rect l="l" t="t" r="r" b="b"/>
            <a:pathLst>
              <a:path w="9670212" h="2365173">
                <a:moveTo>
                  <a:pt x="0" y="0"/>
                </a:moveTo>
                <a:lnTo>
                  <a:pt x="9670212" y="0"/>
                </a:lnTo>
                <a:lnTo>
                  <a:pt x="9670212" y="2365173"/>
                </a:lnTo>
                <a:lnTo>
                  <a:pt x="0" y="2365173"/>
                </a:lnTo>
                <a:lnTo>
                  <a:pt x="0" y="0"/>
                </a:lnTo>
                <a:close/>
              </a:path>
            </a:pathLst>
          </a:custGeom>
          <a:blipFill>
            <a:blip r:embed="rId4"/>
            <a:stretch>
              <a:fillRect/>
            </a:stretch>
          </a:blipFill>
        </p:spPr>
      </p:sp>
      <p:sp>
        <p:nvSpPr>
          <p:cNvPr id="4" name="Freeform 4"/>
          <p:cNvSpPr/>
          <p:nvPr/>
        </p:nvSpPr>
        <p:spPr>
          <a:xfrm>
            <a:off x="13762750" y="-1763380"/>
            <a:ext cx="6958455" cy="5584160"/>
          </a:xfrm>
          <a:custGeom>
            <a:avLst/>
            <a:gdLst/>
            <a:ahLst/>
            <a:cxnLst/>
            <a:rect l="l" t="t" r="r" b="b"/>
            <a:pathLst>
              <a:path w="6958455" h="5584160">
                <a:moveTo>
                  <a:pt x="0" y="0"/>
                </a:moveTo>
                <a:lnTo>
                  <a:pt x="6958455" y="0"/>
                </a:lnTo>
                <a:lnTo>
                  <a:pt x="6958455" y="5584160"/>
                </a:lnTo>
                <a:lnTo>
                  <a:pt x="0" y="5584160"/>
                </a:lnTo>
                <a:lnTo>
                  <a:pt x="0" y="0"/>
                </a:lnTo>
                <a:close/>
              </a:path>
            </a:pathLst>
          </a:custGeom>
          <a:blipFill>
            <a:blip r:embed="rId5"/>
            <a:stretch>
              <a:fillRect/>
            </a:stretch>
          </a:blipFill>
        </p:spPr>
      </p:sp>
      <p:sp>
        <p:nvSpPr>
          <p:cNvPr id="7" name="TextBox 7"/>
          <p:cNvSpPr txBox="1"/>
          <p:nvPr/>
        </p:nvSpPr>
        <p:spPr>
          <a:xfrm>
            <a:off x="1965431" y="2505719"/>
            <a:ext cx="14646169" cy="7133965"/>
          </a:xfrm>
          <a:prstGeom prst="rect">
            <a:avLst/>
          </a:prstGeom>
        </p:spPr>
        <p:txBody>
          <a:bodyPr lIns="50800" tIns="50800" rIns="50800" bIns="50800" rtlCol="0" anchor="ctr"/>
          <a:lstStyle/>
          <a:p>
            <a:pPr algn="ctr">
              <a:lnSpc>
                <a:spcPts val="2659"/>
              </a:lnSpc>
            </a:pPr>
            <a:endParaRPr/>
          </a:p>
        </p:txBody>
      </p:sp>
      <p:sp>
        <p:nvSpPr>
          <p:cNvPr id="10" name="TextBox 10"/>
          <p:cNvSpPr txBox="1"/>
          <p:nvPr/>
        </p:nvSpPr>
        <p:spPr>
          <a:xfrm>
            <a:off x="3158493" y="1157370"/>
            <a:ext cx="11875764" cy="952248"/>
          </a:xfrm>
          <a:prstGeom prst="rect">
            <a:avLst/>
          </a:prstGeom>
        </p:spPr>
        <p:txBody>
          <a:bodyPr lIns="0" tIns="0" rIns="0" bIns="0" rtlCol="0" anchor="t">
            <a:spAutoFit/>
          </a:bodyPr>
          <a:lstStyle/>
          <a:p>
            <a:pPr algn="ctr">
              <a:lnSpc>
                <a:spcPts val="7200"/>
              </a:lnSpc>
            </a:pPr>
            <a:r>
              <a:rPr lang="en-US" sz="8000" dirty="0">
                <a:solidFill>
                  <a:srgbClr val="07356E"/>
                </a:solidFill>
                <a:latin typeface="Etna Sans Serif"/>
              </a:rPr>
              <a:t>Flask File</a:t>
            </a:r>
          </a:p>
        </p:txBody>
      </p:sp>
      <p:pic>
        <p:nvPicPr>
          <p:cNvPr id="8" name="Picture 7">
            <a:extLst>
              <a:ext uri="{FF2B5EF4-FFF2-40B4-BE49-F238E27FC236}">
                <a16:creationId xmlns:a16="http://schemas.microsoft.com/office/drawing/2014/main" id="{9BB19647-61EF-E911-43A1-9E1AFFCD4E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2463" y="2446202"/>
            <a:ext cx="7643074" cy="7193482"/>
          </a:xfrm>
          <a:prstGeom prst="rect">
            <a:avLst/>
          </a:prstGeom>
        </p:spPr>
      </p:pic>
    </p:spTree>
    <p:extLst>
      <p:ext uri="{BB962C8B-B14F-4D97-AF65-F5344CB8AC3E}">
        <p14:creationId xmlns:p14="http://schemas.microsoft.com/office/powerpoint/2010/main" val="7831287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250" y="0"/>
            <a:ext cx="18383250" cy="18383250"/>
          </a:xfrm>
          <a:custGeom>
            <a:avLst/>
            <a:gdLst/>
            <a:ahLst/>
            <a:cxnLst/>
            <a:rect l="l" t="t" r="r" b="b"/>
            <a:pathLst>
              <a:path w="18383250" h="18383250">
                <a:moveTo>
                  <a:pt x="0" y="0"/>
                </a:moveTo>
                <a:lnTo>
                  <a:pt x="18383250" y="0"/>
                </a:lnTo>
                <a:lnTo>
                  <a:pt x="18383250" y="18383250"/>
                </a:lnTo>
                <a:lnTo>
                  <a:pt x="0" y="18383250"/>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3" name="Freeform 3"/>
          <p:cNvSpPr/>
          <p:nvPr/>
        </p:nvSpPr>
        <p:spPr>
          <a:xfrm>
            <a:off x="-95250" y="7921827"/>
            <a:ext cx="9670212" cy="2365173"/>
          </a:xfrm>
          <a:custGeom>
            <a:avLst/>
            <a:gdLst/>
            <a:ahLst/>
            <a:cxnLst/>
            <a:rect l="l" t="t" r="r" b="b"/>
            <a:pathLst>
              <a:path w="9670212" h="2365173">
                <a:moveTo>
                  <a:pt x="0" y="0"/>
                </a:moveTo>
                <a:lnTo>
                  <a:pt x="9670212" y="0"/>
                </a:lnTo>
                <a:lnTo>
                  <a:pt x="9670212" y="2365173"/>
                </a:lnTo>
                <a:lnTo>
                  <a:pt x="0" y="2365173"/>
                </a:lnTo>
                <a:lnTo>
                  <a:pt x="0" y="0"/>
                </a:lnTo>
                <a:close/>
              </a:path>
            </a:pathLst>
          </a:custGeom>
          <a:blipFill>
            <a:blip r:embed="rId4"/>
            <a:stretch>
              <a:fillRect/>
            </a:stretch>
          </a:blipFill>
        </p:spPr>
      </p:sp>
      <p:sp>
        <p:nvSpPr>
          <p:cNvPr id="4" name="Freeform 4"/>
          <p:cNvSpPr/>
          <p:nvPr/>
        </p:nvSpPr>
        <p:spPr>
          <a:xfrm>
            <a:off x="13762750" y="-1763380"/>
            <a:ext cx="6958455" cy="5584160"/>
          </a:xfrm>
          <a:custGeom>
            <a:avLst/>
            <a:gdLst/>
            <a:ahLst/>
            <a:cxnLst/>
            <a:rect l="l" t="t" r="r" b="b"/>
            <a:pathLst>
              <a:path w="6958455" h="5584160">
                <a:moveTo>
                  <a:pt x="0" y="0"/>
                </a:moveTo>
                <a:lnTo>
                  <a:pt x="6958455" y="0"/>
                </a:lnTo>
                <a:lnTo>
                  <a:pt x="6958455" y="5584160"/>
                </a:lnTo>
                <a:lnTo>
                  <a:pt x="0" y="5584160"/>
                </a:lnTo>
                <a:lnTo>
                  <a:pt x="0" y="0"/>
                </a:lnTo>
                <a:close/>
              </a:path>
            </a:pathLst>
          </a:custGeom>
          <a:blipFill>
            <a:blip r:embed="rId5"/>
            <a:stretch>
              <a:fillRect/>
            </a:stretch>
          </a:blipFill>
        </p:spPr>
      </p:sp>
      <p:sp>
        <p:nvSpPr>
          <p:cNvPr id="7" name="TextBox 7"/>
          <p:cNvSpPr txBox="1"/>
          <p:nvPr/>
        </p:nvSpPr>
        <p:spPr>
          <a:xfrm>
            <a:off x="1965431" y="2505719"/>
            <a:ext cx="14646169" cy="7133965"/>
          </a:xfrm>
          <a:prstGeom prst="rect">
            <a:avLst/>
          </a:prstGeom>
        </p:spPr>
        <p:txBody>
          <a:bodyPr lIns="50800" tIns="50800" rIns="50800" bIns="50800" rtlCol="0" anchor="ctr"/>
          <a:lstStyle/>
          <a:p>
            <a:pPr algn="ctr">
              <a:lnSpc>
                <a:spcPts val="2659"/>
              </a:lnSpc>
            </a:pPr>
            <a:endParaRPr/>
          </a:p>
        </p:txBody>
      </p:sp>
      <p:sp>
        <p:nvSpPr>
          <p:cNvPr id="10" name="TextBox 10"/>
          <p:cNvSpPr txBox="1"/>
          <p:nvPr/>
        </p:nvSpPr>
        <p:spPr>
          <a:xfrm>
            <a:off x="3158493" y="1157370"/>
            <a:ext cx="11875764" cy="952248"/>
          </a:xfrm>
          <a:prstGeom prst="rect">
            <a:avLst/>
          </a:prstGeom>
        </p:spPr>
        <p:txBody>
          <a:bodyPr lIns="0" tIns="0" rIns="0" bIns="0" rtlCol="0" anchor="t">
            <a:spAutoFit/>
          </a:bodyPr>
          <a:lstStyle/>
          <a:p>
            <a:pPr algn="ctr">
              <a:lnSpc>
                <a:spcPts val="7200"/>
              </a:lnSpc>
            </a:pPr>
            <a:r>
              <a:rPr lang="en-US" sz="8000" dirty="0">
                <a:solidFill>
                  <a:srgbClr val="07356E"/>
                </a:solidFill>
                <a:latin typeface="Etna Sans Serif"/>
              </a:rPr>
              <a:t>Working</a:t>
            </a:r>
          </a:p>
        </p:txBody>
      </p:sp>
      <p:grpSp>
        <p:nvGrpSpPr>
          <p:cNvPr id="8" name="Group 5">
            <a:extLst>
              <a:ext uri="{FF2B5EF4-FFF2-40B4-BE49-F238E27FC236}">
                <a16:creationId xmlns:a16="http://schemas.microsoft.com/office/drawing/2014/main" id="{44380D46-62C2-A7B0-50E8-CAA864030EAB}"/>
              </a:ext>
            </a:extLst>
          </p:cNvPr>
          <p:cNvGrpSpPr/>
          <p:nvPr/>
        </p:nvGrpSpPr>
        <p:grpSpPr>
          <a:xfrm>
            <a:off x="2895600" y="2756544"/>
            <a:ext cx="18073355" cy="6373086"/>
            <a:chOff x="-1435601" y="-527499"/>
            <a:chExt cx="4967592" cy="2086014"/>
          </a:xfrm>
        </p:grpSpPr>
        <p:sp>
          <p:nvSpPr>
            <p:cNvPr id="9" name="Freeform 6">
              <a:extLst>
                <a:ext uri="{FF2B5EF4-FFF2-40B4-BE49-F238E27FC236}">
                  <a16:creationId xmlns:a16="http://schemas.microsoft.com/office/drawing/2014/main" id="{0B540CB0-964E-F4F0-A9BD-977ABC1C8B68}"/>
                </a:ext>
              </a:extLst>
            </p:cNvPr>
            <p:cNvSpPr/>
            <p:nvPr/>
          </p:nvSpPr>
          <p:spPr>
            <a:xfrm>
              <a:off x="-1435601" y="-527499"/>
              <a:ext cx="3531991" cy="1955565"/>
            </a:xfrm>
            <a:custGeom>
              <a:avLst/>
              <a:gdLst/>
              <a:ahLst/>
              <a:cxnLst/>
              <a:rect l="l" t="t" r="r" b="b"/>
              <a:pathLst>
                <a:path w="3531991" h="1558515">
                  <a:moveTo>
                    <a:pt x="29442" y="0"/>
                  </a:moveTo>
                  <a:lnTo>
                    <a:pt x="3502549" y="0"/>
                  </a:lnTo>
                  <a:cubicBezTo>
                    <a:pt x="3510357" y="0"/>
                    <a:pt x="3517847" y="3102"/>
                    <a:pt x="3523368" y="8623"/>
                  </a:cubicBezTo>
                  <a:cubicBezTo>
                    <a:pt x="3528889" y="14145"/>
                    <a:pt x="3531991" y="21634"/>
                    <a:pt x="3531991" y="29442"/>
                  </a:cubicBezTo>
                  <a:lnTo>
                    <a:pt x="3531991" y="1529073"/>
                  </a:lnTo>
                  <a:cubicBezTo>
                    <a:pt x="3531991" y="1536882"/>
                    <a:pt x="3528889" y="1544370"/>
                    <a:pt x="3523368" y="1549892"/>
                  </a:cubicBezTo>
                  <a:cubicBezTo>
                    <a:pt x="3517847" y="1555413"/>
                    <a:pt x="3510357" y="1558515"/>
                    <a:pt x="3502549" y="1558515"/>
                  </a:cubicBezTo>
                  <a:lnTo>
                    <a:pt x="29442" y="1558515"/>
                  </a:lnTo>
                  <a:cubicBezTo>
                    <a:pt x="21634" y="1558515"/>
                    <a:pt x="14145" y="1555413"/>
                    <a:pt x="8623" y="1549892"/>
                  </a:cubicBezTo>
                  <a:cubicBezTo>
                    <a:pt x="3102" y="1544370"/>
                    <a:pt x="0" y="1536882"/>
                    <a:pt x="0" y="1529073"/>
                  </a:cubicBezTo>
                  <a:lnTo>
                    <a:pt x="0" y="29442"/>
                  </a:lnTo>
                  <a:cubicBezTo>
                    <a:pt x="0" y="21634"/>
                    <a:pt x="3102" y="14145"/>
                    <a:pt x="8623" y="8623"/>
                  </a:cubicBezTo>
                  <a:cubicBezTo>
                    <a:pt x="14145" y="3102"/>
                    <a:pt x="21634" y="0"/>
                    <a:pt x="29442" y="0"/>
                  </a:cubicBezTo>
                  <a:close/>
                </a:path>
              </a:pathLst>
            </a:custGeom>
            <a:solidFill>
              <a:srgbClr val="F1F1F1"/>
            </a:solidFill>
            <a:ln cap="rnd">
              <a:noFill/>
              <a:prstDash val="solid"/>
              <a:round/>
            </a:ln>
          </p:spPr>
          <p:txBody>
            <a:bodyPr/>
            <a:lstStyle/>
            <a:p>
              <a:endParaRPr lang="en-IN" dirty="0"/>
            </a:p>
          </p:txBody>
        </p:sp>
        <p:sp>
          <p:nvSpPr>
            <p:cNvPr id="11" name="TextBox 7">
              <a:extLst>
                <a:ext uri="{FF2B5EF4-FFF2-40B4-BE49-F238E27FC236}">
                  <a16:creationId xmlns:a16="http://schemas.microsoft.com/office/drawing/2014/main" id="{24CB054C-2D06-0D5B-BEE5-49DA93DDC2EB}"/>
                </a:ext>
              </a:extLst>
            </p:cNvPr>
            <p:cNvSpPr txBox="1"/>
            <p:nvPr/>
          </p:nvSpPr>
          <p:spPr>
            <a:xfrm>
              <a:off x="0" y="-47625"/>
              <a:ext cx="3531991" cy="1606140"/>
            </a:xfrm>
            <a:prstGeom prst="rect">
              <a:avLst/>
            </a:prstGeom>
          </p:spPr>
          <p:txBody>
            <a:bodyPr lIns="50800" tIns="50800" rIns="50800" bIns="50800" rtlCol="0" anchor="ctr"/>
            <a:lstStyle/>
            <a:p>
              <a:pPr algn="ctr">
                <a:lnSpc>
                  <a:spcPts val="2659"/>
                </a:lnSpc>
              </a:pPr>
              <a:endParaRPr/>
            </a:p>
          </p:txBody>
        </p:sp>
      </p:grpSp>
      <p:pic>
        <p:nvPicPr>
          <p:cNvPr id="6" name="Picture 5">
            <a:extLst>
              <a:ext uri="{FF2B5EF4-FFF2-40B4-BE49-F238E27FC236}">
                <a16:creationId xmlns:a16="http://schemas.microsoft.com/office/drawing/2014/main" id="{F2596215-299A-B567-CEB8-B53642BD56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4738" y="2844262"/>
            <a:ext cx="12192000" cy="5419725"/>
          </a:xfrm>
          <a:prstGeom prst="rect">
            <a:avLst/>
          </a:prstGeom>
        </p:spPr>
      </p:pic>
    </p:spTree>
    <p:extLst>
      <p:ext uri="{BB962C8B-B14F-4D97-AF65-F5344CB8AC3E}">
        <p14:creationId xmlns:p14="http://schemas.microsoft.com/office/powerpoint/2010/main" val="11925824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250" y="0"/>
            <a:ext cx="18383250" cy="18383250"/>
          </a:xfrm>
          <a:custGeom>
            <a:avLst/>
            <a:gdLst/>
            <a:ahLst/>
            <a:cxnLst/>
            <a:rect l="l" t="t" r="r" b="b"/>
            <a:pathLst>
              <a:path w="18383250" h="18383250">
                <a:moveTo>
                  <a:pt x="0" y="0"/>
                </a:moveTo>
                <a:lnTo>
                  <a:pt x="18383250" y="0"/>
                </a:lnTo>
                <a:lnTo>
                  <a:pt x="18383250" y="18383250"/>
                </a:lnTo>
                <a:lnTo>
                  <a:pt x="0" y="18383250"/>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13260082" y="-1368171"/>
            <a:ext cx="5493258" cy="8229600"/>
          </a:xfrm>
          <a:custGeom>
            <a:avLst/>
            <a:gdLst/>
            <a:ahLst/>
            <a:cxnLst/>
            <a:rect l="l" t="t" r="r" b="b"/>
            <a:pathLst>
              <a:path w="5493258" h="8229600">
                <a:moveTo>
                  <a:pt x="0" y="0"/>
                </a:moveTo>
                <a:lnTo>
                  <a:pt x="5493258" y="0"/>
                </a:lnTo>
                <a:lnTo>
                  <a:pt x="5493258" y="8229600"/>
                </a:lnTo>
                <a:lnTo>
                  <a:pt x="0" y="8229600"/>
                </a:lnTo>
                <a:lnTo>
                  <a:pt x="0" y="0"/>
                </a:lnTo>
                <a:close/>
              </a:path>
            </a:pathLst>
          </a:custGeom>
          <a:blipFill>
            <a:blip r:embed="rId4"/>
            <a:stretch>
              <a:fillRect/>
            </a:stretch>
          </a:blipFill>
        </p:spPr>
      </p:sp>
      <p:sp>
        <p:nvSpPr>
          <p:cNvPr id="4" name="Freeform 4"/>
          <p:cNvSpPr/>
          <p:nvPr/>
        </p:nvSpPr>
        <p:spPr>
          <a:xfrm rot="-5400000">
            <a:off x="0" y="4609309"/>
            <a:ext cx="5678874" cy="5676508"/>
          </a:xfrm>
          <a:custGeom>
            <a:avLst/>
            <a:gdLst/>
            <a:ahLst/>
            <a:cxnLst/>
            <a:rect l="l" t="t" r="r" b="b"/>
            <a:pathLst>
              <a:path w="5678874" h="5676508">
                <a:moveTo>
                  <a:pt x="0" y="0"/>
                </a:moveTo>
                <a:lnTo>
                  <a:pt x="5678874" y="0"/>
                </a:lnTo>
                <a:lnTo>
                  <a:pt x="5678874" y="5676508"/>
                </a:lnTo>
                <a:lnTo>
                  <a:pt x="0" y="5676508"/>
                </a:lnTo>
                <a:lnTo>
                  <a:pt x="0" y="0"/>
                </a:lnTo>
                <a:close/>
              </a:path>
            </a:pathLst>
          </a:custGeom>
          <a:blipFill>
            <a:blip r:embed="rId5"/>
            <a:stretch>
              <a:fillRect/>
            </a:stretch>
          </a:blipFill>
        </p:spPr>
      </p:sp>
      <p:sp>
        <p:nvSpPr>
          <p:cNvPr id="5" name="TextBox 5"/>
          <p:cNvSpPr txBox="1"/>
          <p:nvPr/>
        </p:nvSpPr>
        <p:spPr>
          <a:xfrm>
            <a:off x="2833051" y="3338838"/>
            <a:ext cx="12621898" cy="4095098"/>
          </a:xfrm>
          <a:prstGeom prst="rect">
            <a:avLst/>
          </a:prstGeom>
        </p:spPr>
        <p:txBody>
          <a:bodyPr lIns="0" tIns="0" rIns="0" bIns="0" rtlCol="0" anchor="t">
            <a:spAutoFit/>
          </a:bodyPr>
          <a:lstStyle/>
          <a:p>
            <a:pPr algn="ctr">
              <a:lnSpc>
                <a:spcPts val="15509"/>
              </a:lnSpc>
            </a:pPr>
            <a:r>
              <a:rPr lang="en-US" sz="17232">
                <a:solidFill>
                  <a:srgbClr val="07356E"/>
                </a:solidFill>
                <a:latin typeface="Etna Sans Serif"/>
              </a:rPr>
              <a:t>Thank</a:t>
            </a:r>
          </a:p>
          <a:p>
            <a:pPr algn="ctr">
              <a:lnSpc>
                <a:spcPts val="15509"/>
              </a:lnSpc>
            </a:pPr>
            <a:r>
              <a:rPr lang="en-US" sz="17232">
                <a:solidFill>
                  <a:srgbClr val="07356E"/>
                </a:solidFill>
                <a:latin typeface="Etna Sans Serif"/>
              </a:rPr>
              <a:t>You!</a:t>
            </a:r>
          </a:p>
        </p:txBody>
      </p:sp>
      <p:grpSp>
        <p:nvGrpSpPr>
          <p:cNvPr id="6" name="Group 6"/>
          <p:cNvGrpSpPr/>
          <p:nvPr/>
        </p:nvGrpSpPr>
        <p:grpSpPr>
          <a:xfrm>
            <a:off x="1028700" y="9060392"/>
            <a:ext cx="16230600" cy="923556"/>
            <a:chOff x="0" y="0"/>
            <a:chExt cx="4274726" cy="243241"/>
          </a:xfrm>
        </p:grpSpPr>
        <p:sp>
          <p:nvSpPr>
            <p:cNvPr id="7" name="Freeform 7"/>
            <p:cNvSpPr/>
            <p:nvPr/>
          </p:nvSpPr>
          <p:spPr>
            <a:xfrm>
              <a:off x="0" y="0"/>
              <a:ext cx="4274726" cy="243241"/>
            </a:xfrm>
            <a:custGeom>
              <a:avLst/>
              <a:gdLst/>
              <a:ahLst/>
              <a:cxnLst/>
              <a:rect l="l" t="t" r="r" b="b"/>
              <a:pathLst>
                <a:path w="4274726" h="243241">
                  <a:moveTo>
                    <a:pt x="24327" y="0"/>
                  </a:moveTo>
                  <a:lnTo>
                    <a:pt x="4250399" y="0"/>
                  </a:lnTo>
                  <a:cubicBezTo>
                    <a:pt x="4263834" y="0"/>
                    <a:pt x="4274726" y="10891"/>
                    <a:pt x="4274726" y="24327"/>
                  </a:cubicBezTo>
                  <a:lnTo>
                    <a:pt x="4274726" y="218914"/>
                  </a:lnTo>
                  <a:cubicBezTo>
                    <a:pt x="4274726" y="232350"/>
                    <a:pt x="4263834" y="243241"/>
                    <a:pt x="4250399" y="243241"/>
                  </a:cubicBezTo>
                  <a:lnTo>
                    <a:pt x="24327" y="243241"/>
                  </a:lnTo>
                  <a:cubicBezTo>
                    <a:pt x="10891" y="243241"/>
                    <a:pt x="0" y="232350"/>
                    <a:pt x="0" y="218914"/>
                  </a:cubicBezTo>
                  <a:lnTo>
                    <a:pt x="0" y="24327"/>
                  </a:lnTo>
                  <a:cubicBezTo>
                    <a:pt x="0" y="10891"/>
                    <a:pt x="10891" y="0"/>
                    <a:pt x="24327" y="0"/>
                  </a:cubicBezTo>
                  <a:close/>
                </a:path>
              </a:pathLst>
            </a:custGeom>
            <a:solidFill>
              <a:srgbClr val="FF623F"/>
            </a:solidFill>
          </p:spPr>
        </p:sp>
        <p:sp>
          <p:nvSpPr>
            <p:cNvPr id="8" name="TextBox 8"/>
            <p:cNvSpPr txBox="1"/>
            <p:nvPr/>
          </p:nvSpPr>
          <p:spPr>
            <a:xfrm>
              <a:off x="0" y="-38100"/>
              <a:ext cx="4274726" cy="281341"/>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11366608" y="9323732"/>
            <a:ext cx="5249006" cy="349250"/>
          </a:xfrm>
          <a:prstGeom prst="rect">
            <a:avLst/>
          </a:prstGeom>
        </p:spPr>
        <p:txBody>
          <a:bodyPr lIns="0" tIns="0" rIns="0" bIns="0" rtlCol="0" anchor="t">
            <a:spAutoFit/>
          </a:bodyPr>
          <a:lstStyle/>
          <a:p>
            <a:pPr algn="r">
              <a:lnSpc>
                <a:spcPts val="2800"/>
              </a:lnSpc>
            </a:pPr>
            <a:r>
              <a:rPr lang="en-US" sz="2000">
                <a:solidFill>
                  <a:srgbClr val="FFFFFF"/>
                </a:solidFill>
                <a:latin typeface="Open Sauce Light"/>
              </a:rPr>
              <a:t>University of Delhi | 2023</a:t>
            </a:r>
          </a:p>
        </p:txBody>
      </p:sp>
      <p:sp>
        <p:nvSpPr>
          <p:cNvPr id="10" name="TextBox 10"/>
          <p:cNvSpPr txBox="1"/>
          <p:nvPr/>
        </p:nvSpPr>
        <p:spPr>
          <a:xfrm>
            <a:off x="1672386" y="9323732"/>
            <a:ext cx="3427828" cy="349249"/>
          </a:xfrm>
          <a:prstGeom prst="rect">
            <a:avLst/>
          </a:prstGeom>
        </p:spPr>
        <p:txBody>
          <a:bodyPr lIns="0" tIns="0" rIns="0" bIns="0" rtlCol="0" anchor="t">
            <a:spAutoFit/>
          </a:bodyPr>
          <a:lstStyle/>
          <a:p>
            <a:pPr>
              <a:lnSpc>
                <a:spcPts val="2800"/>
              </a:lnSpc>
            </a:pPr>
            <a:r>
              <a:rPr lang="en-US" sz="2000">
                <a:solidFill>
                  <a:srgbClr val="FFFFFF"/>
                </a:solidFill>
                <a:latin typeface="Open Sauce Light"/>
              </a:rPr>
              <a:t>Presentation by</a:t>
            </a:r>
          </a:p>
        </p:txBody>
      </p:sp>
      <p:sp>
        <p:nvSpPr>
          <p:cNvPr id="11" name="TextBox 11"/>
          <p:cNvSpPr txBox="1"/>
          <p:nvPr/>
        </p:nvSpPr>
        <p:spPr>
          <a:xfrm>
            <a:off x="3992972" y="9323732"/>
            <a:ext cx="6680596" cy="349249"/>
          </a:xfrm>
          <a:prstGeom prst="rect">
            <a:avLst/>
          </a:prstGeom>
        </p:spPr>
        <p:txBody>
          <a:bodyPr lIns="0" tIns="0" rIns="0" bIns="0" rtlCol="0" anchor="t">
            <a:spAutoFit/>
          </a:bodyPr>
          <a:lstStyle/>
          <a:p>
            <a:pPr>
              <a:lnSpc>
                <a:spcPts val="2800"/>
              </a:lnSpc>
            </a:pPr>
            <a:r>
              <a:rPr lang="en-US" sz="2000">
                <a:solidFill>
                  <a:srgbClr val="FFFFFF"/>
                </a:solidFill>
                <a:latin typeface="Open Sauce Heavy"/>
              </a:rPr>
              <a:t>Aman(10), Satyam(49), Sagar(51)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250" y="0"/>
            <a:ext cx="18383250" cy="18383250"/>
          </a:xfrm>
          <a:custGeom>
            <a:avLst/>
            <a:gdLst/>
            <a:ahLst/>
            <a:cxnLst/>
            <a:rect l="l" t="t" r="r" b="b"/>
            <a:pathLst>
              <a:path w="18383250" h="18383250">
                <a:moveTo>
                  <a:pt x="0" y="0"/>
                </a:moveTo>
                <a:lnTo>
                  <a:pt x="18383250" y="0"/>
                </a:lnTo>
                <a:lnTo>
                  <a:pt x="18383250" y="18383250"/>
                </a:lnTo>
                <a:lnTo>
                  <a:pt x="0" y="18383250"/>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3780072" y="-2546001"/>
            <a:ext cx="6958455" cy="5584160"/>
          </a:xfrm>
          <a:custGeom>
            <a:avLst/>
            <a:gdLst/>
            <a:ahLst/>
            <a:cxnLst/>
            <a:rect l="l" t="t" r="r" b="b"/>
            <a:pathLst>
              <a:path w="6958455" h="5584160">
                <a:moveTo>
                  <a:pt x="6958456" y="0"/>
                </a:moveTo>
                <a:lnTo>
                  <a:pt x="0" y="0"/>
                </a:lnTo>
                <a:lnTo>
                  <a:pt x="0" y="5584160"/>
                </a:lnTo>
                <a:lnTo>
                  <a:pt x="6958456" y="5584160"/>
                </a:lnTo>
                <a:lnTo>
                  <a:pt x="6958456" y="0"/>
                </a:lnTo>
                <a:close/>
              </a:path>
            </a:pathLst>
          </a:custGeom>
          <a:blipFill>
            <a:blip r:embed="rId4"/>
            <a:stretch>
              <a:fillRect/>
            </a:stretch>
          </a:blipFill>
        </p:spPr>
      </p:sp>
      <p:sp>
        <p:nvSpPr>
          <p:cNvPr id="4" name="Freeform 4"/>
          <p:cNvSpPr/>
          <p:nvPr/>
        </p:nvSpPr>
        <p:spPr>
          <a:xfrm>
            <a:off x="-1438670" y="7696303"/>
            <a:ext cx="6384181" cy="6349597"/>
          </a:xfrm>
          <a:custGeom>
            <a:avLst/>
            <a:gdLst/>
            <a:ahLst/>
            <a:cxnLst/>
            <a:rect l="l" t="t" r="r" b="b"/>
            <a:pathLst>
              <a:path w="6384181" h="6349597">
                <a:moveTo>
                  <a:pt x="0" y="0"/>
                </a:moveTo>
                <a:lnTo>
                  <a:pt x="6384181" y="0"/>
                </a:lnTo>
                <a:lnTo>
                  <a:pt x="6384181" y="6349597"/>
                </a:lnTo>
                <a:lnTo>
                  <a:pt x="0" y="6349597"/>
                </a:lnTo>
                <a:lnTo>
                  <a:pt x="0" y="0"/>
                </a:lnTo>
                <a:close/>
              </a:path>
            </a:pathLst>
          </a:custGeom>
          <a:blipFill>
            <a:blip r:embed="rId5"/>
            <a:stretch>
              <a:fillRect t="-502"/>
            </a:stretch>
          </a:blipFill>
        </p:spPr>
      </p:sp>
      <p:grpSp>
        <p:nvGrpSpPr>
          <p:cNvPr id="5" name="Group 5"/>
          <p:cNvGrpSpPr/>
          <p:nvPr/>
        </p:nvGrpSpPr>
        <p:grpSpPr>
          <a:xfrm>
            <a:off x="1279676" y="1028700"/>
            <a:ext cx="15979624" cy="8654779"/>
            <a:chOff x="0" y="0"/>
            <a:chExt cx="4208625" cy="2279448"/>
          </a:xfrm>
        </p:grpSpPr>
        <p:sp>
          <p:nvSpPr>
            <p:cNvPr id="6" name="Freeform 6"/>
            <p:cNvSpPr/>
            <p:nvPr/>
          </p:nvSpPr>
          <p:spPr>
            <a:xfrm>
              <a:off x="0" y="0"/>
              <a:ext cx="4208625" cy="2279448"/>
            </a:xfrm>
            <a:custGeom>
              <a:avLst/>
              <a:gdLst/>
              <a:ahLst/>
              <a:cxnLst/>
              <a:rect l="l" t="t" r="r" b="b"/>
              <a:pathLst>
                <a:path w="4208625" h="2279448">
                  <a:moveTo>
                    <a:pt x="24709" y="0"/>
                  </a:moveTo>
                  <a:lnTo>
                    <a:pt x="4183916" y="0"/>
                  </a:lnTo>
                  <a:cubicBezTo>
                    <a:pt x="4190470" y="0"/>
                    <a:pt x="4196754" y="2603"/>
                    <a:pt x="4201388" y="7237"/>
                  </a:cubicBezTo>
                  <a:cubicBezTo>
                    <a:pt x="4206022" y="11871"/>
                    <a:pt x="4208625" y="18156"/>
                    <a:pt x="4208625" y="24709"/>
                  </a:cubicBezTo>
                  <a:lnTo>
                    <a:pt x="4208625" y="2254739"/>
                  </a:lnTo>
                  <a:cubicBezTo>
                    <a:pt x="4208625" y="2261292"/>
                    <a:pt x="4206022" y="2267577"/>
                    <a:pt x="4201388" y="2272211"/>
                  </a:cubicBezTo>
                  <a:cubicBezTo>
                    <a:pt x="4196754" y="2276845"/>
                    <a:pt x="4190470" y="2279448"/>
                    <a:pt x="4183916" y="2279448"/>
                  </a:cubicBezTo>
                  <a:lnTo>
                    <a:pt x="24709" y="2279448"/>
                  </a:lnTo>
                  <a:cubicBezTo>
                    <a:pt x="18156" y="2279448"/>
                    <a:pt x="11871" y="2276845"/>
                    <a:pt x="7237" y="2272211"/>
                  </a:cubicBezTo>
                  <a:cubicBezTo>
                    <a:pt x="2603" y="2267577"/>
                    <a:pt x="0" y="2261292"/>
                    <a:pt x="0" y="2254739"/>
                  </a:cubicBezTo>
                  <a:lnTo>
                    <a:pt x="0" y="24709"/>
                  </a:lnTo>
                  <a:cubicBezTo>
                    <a:pt x="0" y="18156"/>
                    <a:pt x="2603" y="11871"/>
                    <a:pt x="7237" y="7237"/>
                  </a:cubicBezTo>
                  <a:cubicBezTo>
                    <a:pt x="11871" y="2603"/>
                    <a:pt x="18156" y="0"/>
                    <a:pt x="24709" y="0"/>
                  </a:cubicBezTo>
                  <a:close/>
                </a:path>
              </a:pathLst>
            </a:custGeom>
            <a:solidFill>
              <a:srgbClr val="F1F1F1"/>
            </a:solidFill>
            <a:ln cap="rnd">
              <a:noFill/>
              <a:prstDash val="solid"/>
              <a:round/>
            </a:ln>
          </p:spPr>
        </p:sp>
        <p:sp>
          <p:nvSpPr>
            <p:cNvPr id="7" name="TextBox 7"/>
            <p:cNvSpPr txBox="1"/>
            <p:nvPr/>
          </p:nvSpPr>
          <p:spPr>
            <a:xfrm>
              <a:off x="0" y="-47625"/>
              <a:ext cx="4208625" cy="2327073"/>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4928856" y="3180717"/>
            <a:ext cx="8335037" cy="1553208"/>
          </a:xfrm>
          <a:custGeom>
            <a:avLst/>
            <a:gdLst/>
            <a:ahLst/>
            <a:cxnLst/>
            <a:rect l="l" t="t" r="r" b="b"/>
            <a:pathLst>
              <a:path w="8335037" h="1553208">
                <a:moveTo>
                  <a:pt x="0" y="0"/>
                </a:moveTo>
                <a:lnTo>
                  <a:pt x="8335038" y="0"/>
                </a:lnTo>
                <a:lnTo>
                  <a:pt x="8335038" y="1553208"/>
                </a:lnTo>
                <a:lnTo>
                  <a:pt x="0" y="1553208"/>
                </a:lnTo>
                <a:lnTo>
                  <a:pt x="0" y="0"/>
                </a:lnTo>
                <a:close/>
              </a:path>
            </a:pathLst>
          </a:custGeom>
          <a:blipFill>
            <a:blip r:embed="rId6"/>
            <a:stretch>
              <a:fillRect/>
            </a:stretch>
          </a:blipFill>
        </p:spPr>
      </p:sp>
      <p:sp>
        <p:nvSpPr>
          <p:cNvPr id="9" name="Freeform 9"/>
          <p:cNvSpPr/>
          <p:nvPr/>
        </p:nvSpPr>
        <p:spPr>
          <a:xfrm>
            <a:off x="7120965" y="7484982"/>
            <a:ext cx="3950820" cy="1218611"/>
          </a:xfrm>
          <a:custGeom>
            <a:avLst/>
            <a:gdLst/>
            <a:ahLst/>
            <a:cxnLst/>
            <a:rect l="l" t="t" r="r" b="b"/>
            <a:pathLst>
              <a:path w="3950820" h="1218611">
                <a:moveTo>
                  <a:pt x="0" y="0"/>
                </a:moveTo>
                <a:lnTo>
                  <a:pt x="3950820" y="0"/>
                </a:lnTo>
                <a:lnTo>
                  <a:pt x="3950820" y="1218611"/>
                </a:lnTo>
                <a:lnTo>
                  <a:pt x="0" y="1218611"/>
                </a:lnTo>
                <a:lnTo>
                  <a:pt x="0" y="0"/>
                </a:lnTo>
                <a:close/>
              </a:path>
            </a:pathLst>
          </a:custGeom>
          <a:blipFill>
            <a:blip r:embed="rId7"/>
            <a:stretch>
              <a:fillRect l="-165087" t="-99459" r="-162064"/>
            </a:stretch>
          </a:blipFill>
        </p:spPr>
      </p:sp>
      <p:sp>
        <p:nvSpPr>
          <p:cNvPr id="10" name="TextBox 10"/>
          <p:cNvSpPr txBox="1"/>
          <p:nvPr/>
        </p:nvSpPr>
        <p:spPr>
          <a:xfrm>
            <a:off x="2184873" y="1632848"/>
            <a:ext cx="14344884" cy="1406525"/>
          </a:xfrm>
          <a:prstGeom prst="rect">
            <a:avLst/>
          </a:prstGeom>
        </p:spPr>
        <p:txBody>
          <a:bodyPr lIns="0" tIns="0" rIns="0" bIns="0" rtlCol="0" anchor="t">
            <a:spAutoFit/>
          </a:bodyPr>
          <a:lstStyle/>
          <a:p>
            <a:pPr>
              <a:lnSpc>
                <a:spcPts val="2800"/>
              </a:lnSpc>
            </a:pPr>
            <a:r>
              <a:rPr lang="en-US" sz="2000">
                <a:solidFill>
                  <a:srgbClr val="545454"/>
                </a:solidFill>
                <a:latin typeface="Open Sauce Light"/>
              </a:rPr>
              <a:t>Intuitively it seems infeasible to perform this over an entire corpus; especially it is of a significant a size. This is the motivation behind the N-gram model, instead of using the entire corpus, we approximate this probability using just n previous words.</a:t>
            </a:r>
          </a:p>
          <a:p>
            <a:pPr>
              <a:lnSpc>
                <a:spcPts val="2800"/>
              </a:lnSpc>
            </a:pPr>
            <a:endParaRPr lang="en-US" sz="2000">
              <a:solidFill>
                <a:srgbClr val="545454"/>
              </a:solidFill>
              <a:latin typeface="Open Sauce Light"/>
            </a:endParaRPr>
          </a:p>
        </p:txBody>
      </p:sp>
      <p:sp>
        <p:nvSpPr>
          <p:cNvPr id="11" name="TextBox 11"/>
          <p:cNvSpPr txBox="1"/>
          <p:nvPr/>
        </p:nvSpPr>
        <p:spPr>
          <a:xfrm>
            <a:off x="2184873" y="2857502"/>
            <a:ext cx="14344884" cy="323215"/>
          </a:xfrm>
          <a:prstGeom prst="rect">
            <a:avLst/>
          </a:prstGeom>
        </p:spPr>
        <p:txBody>
          <a:bodyPr lIns="0" tIns="0" rIns="0" bIns="0" rtlCol="0" anchor="t">
            <a:spAutoFit/>
          </a:bodyPr>
          <a:lstStyle/>
          <a:p>
            <a:pPr>
              <a:lnSpc>
                <a:spcPts val="2659"/>
              </a:lnSpc>
              <a:spcBef>
                <a:spcPct val="0"/>
              </a:spcBef>
            </a:pPr>
            <a:r>
              <a:rPr lang="en-US" sz="1899">
                <a:solidFill>
                  <a:srgbClr val="545454"/>
                </a:solidFill>
                <a:latin typeface="Open Sauce"/>
              </a:rPr>
              <a:t>For instance if  </a:t>
            </a:r>
            <a:r>
              <a:rPr lang="en-US" sz="1899">
                <a:solidFill>
                  <a:srgbClr val="545454"/>
                </a:solidFill>
                <a:latin typeface="Open Sauce Bold"/>
              </a:rPr>
              <a:t>w1:n</a:t>
            </a:r>
            <a:r>
              <a:rPr lang="en-US" sz="1899">
                <a:solidFill>
                  <a:srgbClr val="545454"/>
                </a:solidFill>
                <a:latin typeface="Open Sauce"/>
              </a:rPr>
              <a:t> represents the sequence of words </a:t>
            </a:r>
            <a:r>
              <a:rPr lang="en-US" sz="1899">
                <a:solidFill>
                  <a:srgbClr val="545454"/>
                </a:solidFill>
                <a:latin typeface="Open Sauce Bold"/>
              </a:rPr>
              <a:t> w1,w2...wn </a:t>
            </a:r>
            <a:r>
              <a:rPr lang="en-US" sz="1899">
                <a:solidFill>
                  <a:srgbClr val="545454"/>
                </a:solidFill>
                <a:latin typeface="Open Sauce"/>
              </a:rPr>
              <a:t>, then using the chain rule of probability we can write,</a:t>
            </a:r>
          </a:p>
        </p:txBody>
      </p:sp>
      <p:sp>
        <p:nvSpPr>
          <p:cNvPr id="12" name="TextBox 12"/>
          <p:cNvSpPr txBox="1"/>
          <p:nvPr/>
        </p:nvSpPr>
        <p:spPr>
          <a:xfrm>
            <a:off x="2375373" y="6018767"/>
            <a:ext cx="14344884" cy="1323340"/>
          </a:xfrm>
          <a:prstGeom prst="rect">
            <a:avLst/>
          </a:prstGeom>
        </p:spPr>
        <p:txBody>
          <a:bodyPr lIns="0" tIns="0" rIns="0" bIns="0" rtlCol="0" anchor="t">
            <a:spAutoFit/>
          </a:bodyPr>
          <a:lstStyle/>
          <a:p>
            <a:pPr>
              <a:lnSpc>
                <a:spcPts val="2659"/>
              </a:lnSpc>
              <a:spcBef>
                <a:spcPct val="0"/>
              </a:spcBef>
            </a:pPr>
            <a:r>
              <a:rPr lang="en-US" sz="1899">
                <a:solidFill>
                  <a:srgbClr val="545454"/>
                </a:solidFill>
                <a:latin typeface="Open Sauce"/>
              </a:rPr>
              <a:t>A Bigram Model corresponds to a model that approximates the probability of a word given all the previous words  P(wn|w1:n−1) by using only the conditional probability of the preceding word  P(wn|wn−1). Thus we assume that  P(wn|w1:n−1)≈P(wn|wn−1). This approximation is known as the Markov approximation. Thus, for the Bigram model, the probability for an entire sequence can be approximated as</a:t>
            </a:r>
          </a:p>
        </p:txBody>
      </p:sp>
      <p:sp>
        <p:nvSpPr>
          <p:cNvPr id="13" name="TextBox 13"/>
          <p:cNvSpPr txBox="1"/>
          <p:nvPr/>
        </p:nvSpPr>
        <p:spPr>
          <a:xfrm>
            <a:off x="2359170" y="5191125"/>
            <a:ext cx="6910318" cy="441960"/>
          </a:xfrm>
          <a:prstGeom prst="rect">
            <a:avLst/>
          </a:prstGeom>
        </p:spPr>
        <p:txBody>
          <a:bodyPr lIns="0" tIns="0" rIns="0" bIns="0" rtlCol="0" anchor="t">
            <a:spAutoFit/>
          </a:bodyPr>
          <a:lstStyle/>
          <a:p>
            <a:pPr>
              <a:lnSpc>
                <a:spcPts val="3240"/>
              </a:lnSpc>
            </a:pPr>
            <a:r>
              <a:rPr lang="en-US" sz="3600">
                <a:solidFill>
                  <a:srgbClr val="07356E"/>
                </a:solidFill>
                <a:latin typeface="Etna Sans Serif"/>
              </a:rPr>
              <a:t>Bigram Model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250" y="0"/>
            <a:ext cx="18383250" cy="18383250"/>
          </a:xfrm>
          <a:custGeom>
            <a:avLst/>
            <a:gdLst/>
            <a:ahLst/>
            <a:cxnLst/>
            <a:rect l="l" t="t" r="r" b="b"/>
            <a:pathLst>
              <a:path w="18383250" h="18383250">
                <a:moveTo>
                  <a:pt x="0" y="0"/>
                </a:moveTo>
                <a:lnTo>
                  <a:pt x="18383250" y="0"/>
                </a:lnTo>
                <a:lnTo>
                  <a:pt x="18383250" y="18383250"/>
                </a:lnTo>
                <a:lnTo>
                  <a:pt x="0" y="18383250"/>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3" name="Freeform 3"/>
          <p:cNvSpPr/>
          <p:nvPr/>
        </p:nvSpPr>
        <p:spPr>
          <a:xfrm>
            <a:off x="-95250" y="7921827"/>
            <a:ext cx="9670212" cy="2365173"/>
          </a:xfrm>
          <a:custGeom>
            <a:avLst/>
            <a:gdLst/>
            <a:ahLst/>
            <a:cxnLst/>
            <a:rect l="l" t="t" r="r" b="b"/>
            <a:pathLst>
              <a:path w="9670212" h="2365173">
                <a:moveTo>
                  <a:pt x="0" y="0"/>
                </a:moveTo>
                <a:lnTo>
                  <a:pt x="9670212" y="0"/>
                </a:lnTo>
                <a:lnTo>
                  <a:pt x="9670212" y="2365173"/>
                </a:lnTo>
                <a:lnTo>
                  <a:pt x="0" y="2365173"/>
                </a:lnTo>
                <a:lnTo>
                  <a:pt x="0" y="0"/>
                </a:lnTo>
                <a:close/>
              </a:path>
            </a:pathLst>
          </a:custGeom>
          <a:blipFill>
            <a:blip r:embed="rId4"/>
            <a:stretch>
              <a:fillRect/>
            </a:stretch>
          </a:blipFill>
        </p:spPr>
      </p:sp>
      <p:sp>
        <p:nvSpPr>
          <p:cNvPr id="4" name="Freeform 4"/>
          <p:cNvSpPr/>
          <p:nvPr/>
        </p:nvSpPr>
        <p:spPr>
          <a:xfrm>
            <a:off x="13762750" y="-1763380"/>
            <a:ext cx="6958455" cy="5584160"/>
          </a:xfrm>
          <a:custGeom>
            <a:avLst/>
            <a:gdLst/>
            <a:ahLst/>
            <a:cxnLst/>
            <a:rect l="l" t="t" r="r" b="b"/>
            <a:pathLst>
              <a:path w="6958455" h="5584160">
                <a:moveTo>
                  <a:pt x="0" y="0"/>
                </a:moveTo>
                <a:lnTo>
                  <a:pt x="6958455" y="0"/>
                </a:lnTo>
                <a:lnTo>
                  <a:pt x="6958455" y="5584160"/>
                </a:lnTo>
                <a:lnTo>
                  <a:pt x="0" y="5584160"/>
                </a:lnTo>
                <a:lnTo>
                  <a:pt x="0" y="0"/>
                </a:lnTo>
                <a:close/>
              </a:path>
            </a:pathLst>
          </a:custGeom>
          <a:blipFill>
            <a:blip r:embed="rId5"/>
            <a:stretch>
              <a:fillRect/>
            </a:stretch>
          </a:blipFill>
        </p:spPr>
      </p:sp>
      <p:grpSp>
        <p:nvGrpSpPr>
          <p:cNvPr id="5" name="Group 5"/>
          <p:cNvGrpSpPr/>
          <p:nvPr/>
        </p:nvGrpSpPr>
        <p:grpSpPr>
          <a:xfrm>
            <a:off x="6092333" y="2022616"/>
            <a:ext cx="11503837" cy="6241768"/>
            <a:chOff x="0" y="0"/>
            <a:chExt cx="15338450" cy="8322358"/>
          </a:xfrm>
        </p:grpSpPr>
        <p:grpSp>
          <p:nvGrpSpPr>
            <p:cNvPr id="6" name="Group 6"/>
            <p:cNvGrpSpPr/>
            <p:nvPr/>
          </p:nvGrpSpPr>
          <p:grpSpPr>
            <a:xfrm>
              <a:off x="0" y="0"/>
              <a:ext cx="15338450" cy="8322358"/>
              <a:chOff x="0" y="0"/>
              <a:chExt cx="2941094" cy="1595783"/>
            </a:xfrm>
          </p:grpSpPr>
          <p:sp>
            <p:nvSpPr>
              <p:cNvPr id="7" name="Freeform 7"/>
              <p:cNvSpPr/>
              <p:nvPr/>
            </p:nvSpPr>
            <p:spPr>
              <a:xfrm>
                <a:off x="0" y="0"/>
                <a:ext cx="2941094" cy="1595783"/>
              </a:xfrm>
              <a:custGeom>
                <a:avLst/>
                <a:gdLst/>
                <a:ahLst/>
                <a:cxnLst/>
                <a:rect l="l" t="t" r="r" b="b"/>
                <a:pathLst>
                  <a:path w="2941094" h="1595783">
                    <a:moveTo>
                      <a:pt x="35358" y="0"/>
                    </a:moveTo>
                    <a:lnTo>
                      <a:pt x="2905736" y="0"/>
                    </a:lnTo>
                    <a:cubicBezTo>
                      <a:pt x="2915114" y="0"/>
                      <a:pt x="2924107" y="3725"/>
                      <a:pt x="2930738" y="10356"/>
                    </a:cubicBezTo>
                    <a:cubicBezTo>
                      <a:pt x="2937369" y="16987"/>
                      <a:pt x="2941094" y="25980"/>
                      <a:pt x="2941094" y="35358"/>
                    </a:cubicBezTo>
                    <a:lnTo>
                      <a:pt x="2941094" y="1560425"/>
                    </a:lnTo>
                    <a:cubicBezTo>
                      <a:pt x="2941094" y="1579953"/>
                      <a:pt x="2925264" y="1595783"/>
                      <a:pt x="2905736" y="1595783"/>
                    </a:cubicBezTo>
                    <a:lnTo>
                      <a:pt x="35358" y="1595783"/>
                    </a:lnTo>
                    <a:cubicBezTo>
                      <a:pt x="25980" y="1595783"/>
                      <a:pt x="16987" y="1592058"/>
                      <a:pt x="10356" y="1585427"/>
                    </a:cubicBezTo>
                    <a:cubicBezTo>
                      <a:pt x="3725" y="1578796"/>
                      <a:pt x="0" y="1569803"/>
                      <a:pt x="0" y="1560425"/>
                    </a:cubicBezTo>
                    <a:lnTo>
                      <a:pt x="0" y="35358"/>
                    </a:lnTo>
                    <a:cubicBezTo>
                      <a:pt x="0" y="15830"/>
                      <a:pt x="15830" y="0"/>
                      <a:pt x="35358" y="0"/>
                    </a:cubicBezTo>
                    <a:close/>
                  </a:path>
                </a:pathLst>
              </a:custGeom>
              <a:solidFill>
                <a:srgbClr val="F1F3F4"/>
              </a:solidFill>
              <a:ln cap="rnd">
                <a:noFill/>
                <a:prstDash val="solid"/>
                <a:round/>
              </a:ln>
            </p:spPr>
          </p:sp>
          <p:sp>
            <p:nvSpPr>
              <p:cNvPr id="8" name="TextBox 8"/>
              <p:cNvSpPr txBox="1"/>
              <p:nvPr/>
            </p:nvSpPr>
            <p:spPr>
              <a:xfrm>
                <a:off x="0" y="-47625"/>
                <a:ext cx="2941094" cy="1643408"/>
              </a:xfrm>
              <a:prstGeom prst="rect">
                <a:avLst/>
              </a:prstGeom>
            </p:spPr>
            <p:txBody>
              <a:bodyPr lIns="50800" tIns="50800" rIns="50800" bIns="50800" rtlCol="0" anchor="ctr"/>
              <a:lstStyle/>
              <a:p>
                <a:pPr algn="ctr">
                  <a:lnSpc>
                    <a:spcPts val="2660"/>
                  </a:lnSpc>
                </a:pPr>
                <a:endParaRPr/>
              </a:p>
            </p:txBody>
          </p:sp>
        </p:grpSp>
        <p:sp>
          <p:nvSpPr>
            <p:cNvPr id="9" name="Freeform 9"/>
            <p:cNvSpPr/>
            <p:nvPr/>
          </p:nvSpPr>
          <p:spPr>
            <a:xfrm>
              <a:off x="861900" y="44172"/>
              <a:ext cx="13189645" cy="8278185"/>
            </a:xfrm>
            <a:custGeom>
              <a:avLst/>
              <a:gdLst/>
              <a:ahLst/>
              <a:cxnLst/>
              <a:rect l="l" t="t" r="r" b="b"/>
              <a:pathLst>
                <a:path w="13189645" h="8278185">
                  <a:moveTo>
                    <a:pt x="0" y="0"/>
                  </a:moveTo>
                  <a:lnTo>
                    <a:pt x="13189645" y="0"/>
                  </a:lnTo>
                  <a:lnTo>
                    <a:pt x="13189645" y="8278186"/>
                  </a:lnTo>
                  <a:lnTo>
                    <a:pt x="0" y="8278186"/>
                  </a:lnTo>
                  <a:lnTo>
                    <a:pt x="0" y="0"/>
                  </a:lnTo>
                  <a:close/>
                </a:path>
              </a:pathLst>
            </a:custGeom>
            <a:blipFill>
              <a:blip r:embed="rId6"/>
              <a:stretch>
                <a:fillRect/>
              </a:stretch>
            </a:blipFill>
          </p:spPr>
        </p:sp>
      </p:grpSp>
      <p:sp>
        <p:nvSpPr>
          <p:cNvPr id="10" name="TextBox 10"/>
          <p:cNvSpPr txBox="1"/>
          <p:nvPr/>
        </p:nvSpPr>
        <p:spPr>
          <a:xfrm>
            <a:off x="1028700" y="3307649"/>
            <a:ext cx="5063633" cy="1123950"/>
          </a:xfrm>
          <a:prstGeom prst="rect">
            <a:avLst/>
          </a:prstGeom>
        </p:spPr>
        <p:txBody>
          <a:bodyPr lIns="0" tIns="0" rIns="0" bIns="0" rtlCol="0" anchor="t">
            <a:spAutoFit/>
          </a:bodyPr>
          <a:lstStyle/>
          <a:p>
            <a:pPr algn="ctr">
              <a:lnSpc>
                <a:spcPts val="8100"/>
              </a:lnSpc>
            </a:pPr>
            <a:r>
              <a:rPr lang="en-US" sz="9000">
                <a:solidFill>
                  <a:srgbClr val="07356E"/>
                </a:solidFill>
                <a:latin typeface="Etna Sans Serif"/>
              </a:rPr>
              <a:t>Setup</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250" y="0"/>
            <a:ext cx="18383250" cy="18383250"/>
          </a:xfrm>
          <a:custGeom>
            <a:avLst/>
            <a:gdLst/>
            <a:ahLst/>
            <a:cxnLst/>
            <a:rect l="l" t="t" r="r" b="b"/>
            <a:pathLst>
              <a:path w="18383250" h="18383250">
                <a:moveTo>
                  <a:pt x="0" y="0"/>
                </a:moveTo>
                <a:lnTo>
                  <a:pt x="18383250" y="0"/>
                </a:lnTo>
                <a:lnTo>
                  <a:pt x="18383250" y="18383250"/>
                </a:lnTo>
                <a:lnTo>
                  <a:pt x="0" y="18383250"/>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3" name="Freeform 3"/>
          <p:cNvSpPr/>
          <p:nvPr/>
        </p:nvSpPr>
        <p:spPr>
          <a:xfrm>
            <a:off x="-95250" y="7921827"/>
            <a:ext cx="9670212" cy="2365173"/>
          </a:xfrm>
          <a:custGeom>
            <a:avLst/>
            <a:gdLst/>
            <a:ahLst/>
            <a:cxnLst/>
            <a:rect l="l" t="t" r="r" b="b"/>
            <a:pathLst>
              <a:path w="9670212" h="2365173">
                <a:moveTo>
                  <a:pt x="0" y="0"/>
                </a:moveTo>
                <a:lnTo>
                  <a:pt x="9670212" y="0"/>
                </a:lnTo>
                <a:lnTo>
                  <a:pt x="9670212" y="2365173"/>
                </a:lnTo>
                <a:lnTo>
                  <a:pt x="0" y="2365173"/>
                </a:lnTo>
                <a:lnTo>
                  <a:pt x="0" y="0"/>
                </a:lnTo>
                <a:close/>
              </a:path>
            </a:pathLst>
          </a:custGeom>
          <a:blipFill>
            <a:blip r:embed="rId4"/>
            <a:stretch>
              <a:fillRect/>
            </a:stretch>
          </a:blipFill>
        </p:spPr>
      </p:sp>
      <p:sp>
        <p:nvSpPr>
          <p:cNvPr id="4" name="Freeform 4"/>
          <p:cNvSpPr/>
          <p:nvPr/>
        </p:nvSpPr>
        <p:spPr>
          <a:xfrm>
            <a:off x="14808772" y="-1763380"/>
            <a:ext cx="6958455" cy="5584160"/>
          </a:xfrm>
          <a:custGeom>
            <a:avLst/>
            <a:gdLst/>
            <a:ahLst/>
            <a:cxnLst/>
            <a:rect l="l" t="t" r="r" b="b"/>
            <a:pathLst>
              <a:path w="6958455" h="5584160">
                <a:moveTo>
                  <a:pt x="0" y="0"/>
                </a:moveTo>
                <a:lnTo>
                  <a:pt x="6958456" y="0"/>
                </a:lnTo>
                <a:lnTo>
                  <a:pt x="6958456" y="5584160"/>
                </a:lnTo>
                <a:lnTo>
                  <a:pt x="0" y="5584160"/>
                </a:lnTo>
                <a:lnTo>
                  <a:pt x="0" y="0"/>
                </a:lnTo>
                <a:close/>
              </a:path>
            </a:pathLst>
          </a:custGeom>
          <a:blipFill>
            <a:blip r:embed="rId5"/>
            <a:stretch>
              <a:fillRect/>
            </a:stretch>
          </a:blipFill>
        </p:spPr>
      </p:sp>
      <p:grpSp>
        <p:nvGrpSpPr>
          <p:cNvPr id="5" name="Group 5"/>
          <p:cNvGrpSpPr/>
          <p:nvPr/>
        </p:nvGrpSpPr>
        <p:grpSpPr>
          <a:xfrm>
            <a:off x="1028700" y="1273427"/>
            <a:ext cx="6790516" cy="8229600"/>
            <a:chOff x="0" y="0"/>
            <a:chExt cx="9054021" cy="10972800"/>
          </a:xfrm>
        </p:grpSpPr>
        <p:grpSp>
          <p:nvGrpSpPr>
            <p:cNvPr id="6" name="Group 6"/>
            <p:cNvGrpSpPr/>
            <p:nvPr/>
          </p:nvGrpSpPr>
          <p:grpSpPr>
            <a:xfrm>
              <a:off x="0" y="0"/>
              <a:ext cx="9054021" cy="10972800"/>
              <a:chOff x="0" y="0"/>
              <a:chExt cx="1788449" cy="2167467"/>
            </a:xfrm>
          </p:grpSpPr>
          <p:sp>
            <p:nvSpPr>
              <p:cNvPr id="7" name="Freeform 7"/>
              <p:cNvSpPr/>
              <p:nvPr/>
            </p:nvSpPr>
            <p:spPr>
              <a:xfrm>
                <a:off x="0" y="0"/>
                <a:ext cx="1788449" cy="2167467"/>
              </a:xfrm>
              <a:custGeom>
                <a:avLst/>
                <a:gdLst/>
                <a:ahLst/>
                <a:cxnLst/>
                <a:rect l="l" t="t" r="r" b="b"/>
                <a:pathLst>
                  <a:path w="1788449" h="2167467">
                    <a:moveTo>
                      <a:pt x="58146" y="0"/>
                    </a:moveTo>
                    <a:lnTo>
                      <a:pt x="1730303" y="0"/>
                    </a:lnTo>
                    <a:cubicBezTo>
                      <a:pt x="1745724" y="0"/>
                      <a:pt x="1760514" y="6126"/>
                      <a:pt x="1771418" y="17030"/>
                    </a:cubicBezTo>
                    <a:cubicBezTo>
                      <a:pt x="1782323" y="27935"/>
                      <a:pt x="1788449" y="42724"/>
                      <a:pt x="1788449" y="58146"/>
                    </a:cubicBezTo>
                    <a:lnTo>
                      <a:pt x="1788449" y="2109321"/>
                    </a:lnTo>
                    <a:cubicBezTo>
                      <a:pt x="1788449" y="2141434"/>
                      <a:pt x="1762416" y="2167467"/>
                      <a:pt x="1730303" y="2167467"/>
                    </a:cubicBezTo>
                    <a:lnTo>
                      <a:pt x="58146" y="2167467"/>
                    </a:lnTo>
                    <a:cubicBezTo>
                      <a:pt x="42724" y="2167467"/>
                      <a:pt x="27935" y="2161341"/>
                      <a:pt x="17030" y="2150436"/>
                    </a:cubicBezTo>
                    <a:cubicBezTo>
                      <a:pt x="6126" y="2139532"/>
                      <a:pt x="0" y="2124742"/>
                      <a:pt x="0" y="2109321"/>
                    </a:cubicBezTo>
                    <a:lnTo>
                      <a:pt x="0" y="58146"/>
                    </a:lnTo>
                    <a:cubicBezTo>
                      <a:pt x="0" y="42724"/>
                      <a:pt x="6126" y="27935"/>
                      <a:pt x="17030" y="17030"/>
                    </a:cubicBezTo>
                    <a:cubicBezTo>
                      <a:pt x="27935" y="6126"/>
                      <a:pt x="42724" y="0"/>
                      <a:pt x="58146" y="0"/>
                    </a:cubicBezTo>
                    <a:close/>
                  </a:path>
                </a:pathLst>
              </a:custGeom>
              <a:solidFill>
                <a:srgbClr val="F7F7F7"/>
              </a:solidFill>
              <a:ln cap="rnd">
                <a:noFill/>
                <a:prstDash val="solid"/>
                <a:round/>
              </a:ln>
            </p:spPr>
          </p:sp>
          <p:sp>
            <p:nvSpPr>
              <p:cNvPr id="8" name="TextBox 8"/>
              <p:cNvSpPr txBox="1"/>
              <p:nvPr/>
            </p:nvSpPr>
            <p:spPr>
              <a:xfrm>
                <a:off x="0" y="-47625"/>
                <a:ext cx="1788449" cy="2215092"/>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840031" y="205182"/>
              <a:ext cx="7150039" cy="10767618"/>
            </a:xfrm>
            <a:custGeom>
              <a:avLst/>
              <a:gdLst/>
              <a:ahLst/>
              <a:cxnLst/>
              <a:rect l="l" t="t" r="r" b="b"/>
              <a:pathLst>
                <a:path w="7150039" h="10767618">
                  <a:moveTo>
                    <a:pt x="0" y="0"/>
                  </a:moveTo>
                  <a:lnTo>
                    <a:pt x="7150039" y="0"/>
                  </a:lnTo>
                  <a:lnTo>
                    <a:pt x="7150039" y="10767618"/>
                  </a:lnTo>
                  <a:lnTo>
                    <a:pt x="0" y="10767618"/>
                  </a:lnTo>
                  <a:lnTo>
                    <a:pt x="0" y="0"/>
                  </a:lnTo>
                  <a:close/>
                </a:path>
              </a:pathLst>
            </a:custGeom>
            <a:blipFill>
              <a:blip r:embed="rId6"/>
              <a:stretch>
                <a:fillRect/>
              </a:stretch>
            </a:blipFill>
          </p:spPr>
        </p:sp>
      </p:grpSp>
      <p:grpSp>
        <p:nvGrpSpPr>
          <p:cNvPr id="10" name="Group 10"/>
          <p:cNvGrpSpPr/>
          <p:nvPr/>
        </p:nvGrpSpPr>
        <p:grpSpPr>
          <a:xfrm>
            <a:off x="8312274" y="3786211"/>
            <a:ext cx="8656049" cy="3204033"/>
            <a:chOff x="0" y="0"/>
            <a:chExt cx="11541399" cy="4272044"/>
          </a:xfrm>
        </p:grpSpPr>
        <p:grpSp>
          <p:nvGrpSpPr>
            <p:cNvPr id="11" name="Group 11"/>
            <p:cNvGrpSpPr/>
            <p:nvPr/>
          </p:nvGrpSpPr>
          <p:grpSpPr>
            <a:xfrm>
              <a:off x="0" y="0"/>
              <a:ext cx="10973818" cy="4272044"/>
              <a:chOff x="0" y="0"/>
              <a:chExt cx="2167668" cy="843860"/>
            </a:xfrm>
          </p:grpSpPr>
          <p:sp>
            <p:nvSpPr>
              <p:cNvPr id="12" name="Freeform 12"/>
              <p:cNvSpPr/>
              <p:nvPr/>
            </p:nvSpPr>
            <p:spPr>
              <a:xfrm>
                <a:off x="0" y="0"/>
                <a:ext cx="2167668" cy="843861"/>
              </a:xfrm>
              <a:custGeom>
                <a:avLst/>
                <a:gdLst/>
                <a:ahLst/>
                <a:cxnLst/>
                <a:rect l="l" t="t" r="r" b="b"/>
                <a:pathLst>
                  <a:path w="2167668" h="843861">
                    <a:moveTo>
                      <a:pt x="47973" y="0"/>
                    </a:moveTo>
                    <a:lnTo>
                      <a:pt x="2119695" y="0"/>
                    </a:lnTo>
                    <a:cubicBezTo>
                      <a:pt x="2132418" y="0"/>
                      <a:pt x="2144620" y="5054"/>
                      <a:pt x="2153617" y="14051"/>
                    </a:cubicBezTo>
                    <a:cubicBezTo>
                      <a:pt x="2162614" y="23048"/>
                      <a:pt x="2167668" y="35250"/>
                      <a:pt x="2167668" y="47973"/>
                    </a:cubicBezTo>
                    <a:lnTo>
                      <a:pt x="2167668" y="795887"/>
                    </a:lnTo>
                    <a:cubicBezTo>
                      <a:pt x="2167668" y="808610"/>
                      <a:pt x="2162614" y="820813"/>
                      <a:pt x="2153617" y="829809"/>
                    </a:cubicBezTo>
                    <a:cubicBezTo>
                      <a:pt x="2144620" y="838806"/>
                      <a:pt x="2132418" y="843861"/>
                      <a:pt x="2119695" y="843861"/>
                    </a:cubicBezTo>
                    <a:lnTo>
                      <a:pt x="47973" y="843861"/>
                    </a:lnTo>
                    <a:cubicBezTo>
                      <a:pt x="35250" y="843861"/>
                      <a:pt x="23048" y="838806"/>
                      <a:pt x="14051" y="829809"/>
                    </a:cubicBezTo>
                    <a:cubicBezTo>
                      <a:pt x="5054" y="820813"/>
                      <a:pt x="0" y="808610"/>
                      <a:pt x="0" y="795887"/>
                    </a:cubicBezTo>
                    <a:lnTo>
                      <a:pt x="0" y="47973"/>
                    </a:lnTo>
                    <a:cubicBezTo>
                      <a:pt x="0" y="35250"/>
                      <a:pt x="5054" y="23048"/>
                      <a:pt x="14051" y="14051"/>
                    </a:cubicBezTo>
                    <a:cubicBezTo>
                      <a:pt x="23048" y="5054"/>
                      <a:pt x="35250" y="0"/>
                      <a:pt x="47973" y="0"/>
                    </a:cubicBezTo>
                    <a:close/>
                  </a:path>
                </a:pathLst>
              </a:custGeom>
              <a:solidFill>
                <a:srgbClr val="F7F7F7"/>
              </a:solidFill>
              <a:ln cap="rnd">
                <a:noFill/>
                <a:prstDash val="solid"/>
                <a:round/>
              </a:ln>
            </p:spPr>
          </p:sp>
          <p:sp>
            <p:nvSpPr>
              <p:cNvPr id="13" name="TextBox 13"/>
              <p:cNvSpPr txBox="1"/>
              <p:nvPr/>
            </p:nvSpPr>
            <p:spPr>
              <a:xfrm>
                <a:off x="0" y="-47625"/>
                <a:ext cx="2167668" cy="891485"/>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1148344" y="834188"/>
              <a:ext cx="10393055" cy="2799291"/>
            </a:xfrm>
            <a:prstGeom prst="rect">
              <a:avLst/>
            </a:prstGeom>
          </p:spPr>
          <p:txBody>
            <a:bodyPr lIns="0" tIns="0" rIns="0" bIns="0" rtlCol="0" anchor="t">
              <a:spAutoFit/>
            </a:bodyPr>
            <a:lstStyle/>
            <a:p>
              <a:pPr algn="just">
                <a:lnSpc>
                  <a:spcPts val="2800"/>
                </a:lnSpc>
              </a:pPr>
              <a:r>
                <a:rPr lang="en-US" sz="2000">
                  <a:solidFill>
                    <a:srgbClr val="545454"/>
                  </a:solidFill>
                  <a:latin typeface="Open Sauce Light"/>
                </a:rPr>
                <a:t>We create a simple pipeline function which:</a:t>
              </a:r>
            </a:p>
            <a:p>
              <a:pPr marL="431804" lvl="1" indent="-215902" algn="just">
                <a:lnSpc>
                  <a:spcPts val="2800"/>
                </a:lnSpc>
                <a:buFont typeface="Arial"/>
                <a:buChar char="•"/>
              </a:pPr>
              <a:r>
                <a:rPr lang="en-US" sz="2000">
                  <a:solidFill>
                    <a:srgbClr val="545454"/>
                  </a:solidFill>
                  <a:latin typeface="Open Sauce Light"/>
                </a:rPr>
                <a:t>splits the datasets by the \n character</a:t>
              </a:r>
            </a:p>
            <a:p>
              <a:pPr marL="431804" lvl="1" indent="-215902" algn="just">
                <a:lnSpc>
                  <a:spcPts val="2800"/>
                </a:lnSpc>
                <a:buFont typeface="Arial"/>
                <a:buChar char="•"/>
              </a:pPr>
              <a:r>
                <a:rPr lang="en-US" sz="2000">
                  <a:solidFill>
                    <a:srgbClr val="545454"/>
                  </a:solidFill>
                  <a:latin typeface="Open Sauce Light"/>
                </a:rPr>
                <a:t>remove leading and trailing spaces</a:t>
              </a:r>
            </a:p>
            <a:p>
              <a:pPr marL="431804" lvl="1" indent="-215902" algn="just">
                <a:lnSpc>
                  <a:spcPts val="2800"/>
                </a:lnSpc>
                <a:buFont typeface="Arial"/>
                <a:buChar char="•"/>
              </a:pPr>
              <a:r>
                <a:rPr lang="en-US" sz="2000">
                  <a:solidFill>
                    <a:srgbClr val="545454"/>
                  </a:solidFill>
                  <a:latin typeface="Open Sauce Light"/>
                </a:rPr>
                <a:t>drop empty sentences.</a:t>
              </a:r>
            </a:p>
            <a:p>
              <a:pPr marL="431804" lvl="1" indent="-215902" algn="just">
                <a:lnSpc>
                  <a:spcPts val="2800"/>
                </a:lnSpc>
                <a:buFont typeface="Arial"/>
                <a:buChar char="•"/>
              </a:pPr>
              <a:r>
                <a:rPr lang="en-US" sz="2000">
                  <a:solidFill>
                    <a:srgbClr val="545454"/>
                  </a:solidFill>
                  <a:latin typeface="Open Sauce Light"/>
                </a:rPr>
                <a:t>Tokenize sentences using nltk.word_tokenize</a:t>
              </a:r>
            </a:p>
            <a:p>
              <a:pPr algn="just">
                <a:lnSpc>
                  <a:spcPts val="2800"/>
                </a:lnSpc>
              </a:pPr>
              <a:endParaRPr lang="en-US" sz="2000">
                <a:solidFill>
                  <a:srgbClr val="545454"/>
                </a:solidFill>
                <a:latin typeface="Open Sauce Light"/>
              </a:endParaRPr>
            </a:p>
          </p:txBody>
        </p:sp>
      </p:grpSp>
      <p:grpSp>
        <p:nvGrpSpPr>
          <p:cNvPr id="15" name="Group 15"/>
          <p:cNvGrpSpPr/>
          <p:nvPr/>
        </p:nvGrpSpPr>
        <p:grpSpPr>
          <a:xfrm>
            <a:off x="8312274" y="7356852"/>
            <a:ext cx="8315943" cy="1834773"/>
            <a:chOff x="0" y="0"/>
            <a:chExt cx="2190207" cy="483232"/>
          </a:xfrm>
        </p:grpSpPr>
        <p:sp>
          <p:nvSpPr>
            <p:cNvPr id="16" name="Freeform 16"/>
            <p:cNvSpPr/>
            <p:nvPr/>
          </p:nvSpPr>
          <p:spPr>
            <a:xfrm>
              <a:off x="0" y="0"/>
              <a:ext cx="2190207" cy="483232"/>
            </a:xfrm>
            <a:custGeom>
              <a:avLst/>
              <a:gdLst/>
              <a:ahLst/>
              <a:cxnLst/>
              <a:rect l="l" t="t" r="r" b="b"/>
              <a:pathLst>
                <a:path w="2190207" h="483232">
                  <a:moveTo>
                    <a:pt x="47480" y="0"/>
                  </a:moveTo>
                  <a:lnTo>
                    <a:pt x="2142727" y="0"/>
                  </a:lnTo>
                  <a:cubicBezTo>
                    <a:pt x="2168950" y="0"/>
                    <a:pt x="2190207" y="21257"/>
                    <a:pt x="2190207" y="47480"/>
                  </a:cubicBezTo>
                  <a:lnTo>
                    <a:pt x="2190207" y="435753"/>
                  </a:lnTo>
                  <a:cubicBezTo>
                    <a:pt x="2190207" y="461975"/>
                    <a:pt x="2168950" y="483232"/>
                    <a:pt x="2142727" y="483232"/>
                  </a:cubicBezTo>
                  <a:lnTo>
                    <a:pt x="47480" y="483232"/>
                  </a:lnTo>
                  <a:cubicBezTo>
                    <a:pt x="34887" y="483232"/>
                    <a:pt x="22811" y="478230"/>
                    <a:pt x="13906" y="469326"/>
                  </a:cubicBezTo>
                  <a:cubicBezTo>
                    <a:pt x="5002" y="460422"/>
                    <a:pt x="0" y="448345"/>
                    <a:pt x="0" y="435753"/>
                  </a:cubicBezTo>
                  <a:lnTo>
                    <a:pt x="0" y="47480"/>
                  </a:lnTo>
                  <a:cubicBezTo>
                    <a:pt x="0" y="21257"/>
                    <a:pt x="21257" y="0"/>
                    <a:pt x="47480" y="0"/>
                  </a:cubicBezTo>
                  <a:close/>
                </a:path>
              </a:pathLst>
            </a:custGeom>
            <a:solidFill>
              <a:srgbClr val="F7F7F7"/>
            </a:solidFill>
            <a:ln cap="rnd">
              <a:noFill/>
              <a:prstDash val="solid"/>
              <a:round/>
            </a:ln>
          </p:spPr>
        </p:sp>
        <p:sp>
          <p:nvSpPr>
            <p:cNvPr id="17" name="TextBox 17"/>
            <p:cNvSpPr txBox="1"/>
            <p:nvPr/>
          </p:nvSpPr>
          <p:spPr>
            <a:xfrm>
              <a:off x="0" y="-47625"/>
              <a:ext cx="2190207" cy="530857"/>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8788571" y="7635226"/>
            <a:ext cx="7703455" cy="1278025"/>
          </a:xfrm>
          <a:custGeom>
            <a:avLst/>
            <a:gdLst/>
            <a:ahLst/>
            <a:cxnLst/>
            <a:rect l="l" t="t" r="r" b="b"/>
            <a:pathLst>
              <a:path w="7703455" h="1278025">
                <a:moveTo>
                  <a:pt x="0" y="0"/>
                </a:moveTo>
                <a:lnTo>
                  <a:pt x="7703455" y="0"/>
                </a:lnTo>
                <a:lnTo>
                  <a:pt x="7703455" y="1278025"/>
                </a:lnTo>
                <a:lnTo>
                  <a:pt x="0" y="1278025"/>
                </a:lnTo>
                <a:lnTo>
                  <a:pt x="0" y="0"/>
                </a:lnTo>
                <a:close/>
              </a:path>
            </a:pathLst>
          </a:custGeom>
          <a:blipFill>
            <a:blip r:embed="rId7"/>
            <a:stretch>
              <a:fillRect/>
            </a:stretch>
          </a:blipFill>
        </p:spPr>
      </p:sp>
      <p:sp>
        <p:nvSpPr>
          <p:cNvPr id="19" name="TextBox 19"/>
          <p:cNvSpPr txBox="1"/>
          <p:nvPr/>
        </p:nvSpPr>
        <p:spPr>
          <a:xfrm>
            <a:off x="8038619" y="2230295"/>
            <a:ext cx="7555573" cy="990601"/>
          </a:xfrm>
          <a:prstGeom prst="rect">
            <a:avLst/>
          </a:prstGeom>
        </p:spPr>
        <p:txBody>
          <a:bodyPr lIns="0" tIns="0" rIns="0" bIns="0" rtlCol="0" anchor="t">
            <a:spAutoFit/>
          </a:bodyPr>
          <a:lstStyle/>
          <a:p>
            <a:pPr algn="ctr">
              <a:lnSpc>
                <a:spcPts val="7200"/>
              </a:lnSpc>
            </a:pPr>
            <a:r>
              <a:rPr lang="en-US" sz="8000">
                <a:solidFill>
                  <a:srgbClr val="07356E"/>
                </a:solidFill>
                <a:latin typeface="Etna Sans Serif"/>
              </a:rPr>
              <a:t>Preprocessing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250" y="0"/>
            <a:ext cx="18383250" cy="18383250"/>
          </a:xfrm>
          <a:custGeom>
            <a:avLst/>
            <a:gdLst/>
            <a:ahLst/>
            <a:cxnLst/>
            <a:rect l="l" t="t" r="r" b="b"/>
            <a:pathLst>
              <a:path w="18383250" h="18383250">
                <a:moveTo>
                  <a:pt x="0" y="0"/>
                </a:moveTo>
                <a:lnTo>
                  <a:pt x="18383250" y="0"/>
                </a:lnTo>
                <a:lnTo>
                  <a:pt x="18383250" y="18383250"/>
                </a:lnTo>
                <a:lnTo>
                  <a:pt x="0" y="18383250"/>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3780072" y="-2546001"/>
            <a:ext cx="6958455" cy="5584160"/>
          </a:xfrm>
          <a:custGeom>
            <a:avLst/>
            <a:gdLst/>
            <a:ahLst/>
            <a:cxnLst/>
            <a:rect l="l" t="t" r="r" b="b"/>
            <a:pathLst>
              <a:path w="6958455" h="5584160">
                <a:moveTo>
                  <a:pt x="6958456" y="0"/>
                </a:moveTo>
                <a:lnTo>
                  <a:pt x="0" y="0"/>
                </a:lnTo>
                <a:lnTo>
                  <a:pt x="0" y="5584160"/>
                </a:lnTo>
                <a:lnTo>
                  <a:pt x="6958456" y="5584160"/>
                </a:lnTo>
                <a:lnTo>
                  <a:pt x="6958456" y="0"/>
                </a:lnTo>
                <a:close/>
              </a:path>
            </a:pathLst>
          </a:custGeom>
          <a:blipFill>
            <a:blip r:embed="rId4"/>
            <a:stretch>
              <a:fillRect/>
            </a:stretch>
          </a:blipFill>
        </p:spPr>
      </p:sp>
      <p:sp>
        <p:nvSpPr>
          <p:cNvPr id="4" name="Freeform 4"/>
          <p:cNvSpPr/>
          <p:nvPr/>
        </p:nvSpPr>
        <p:spPr>
          <a:xfrm>
            <a:off x="-1438670" y="7696303"/>
            <a:ext cx="6384181" cy="6349597"/>
          </a:xfrm>
          <a:custGeom>
            <a:avLst/>
            <a:gdLst/>
            <a:ahLst/>
            <a:cxnLst/>
            <a:rect l="l" t="t" r="r" b="b"/>
            <a:pathLst>
              <a:path w="6384181" h="6349597">
                <a:moveTo>
                  <a:pt x="0" y="0"/>
                </a:moveTo>
                <a:lnTo>
                  <a:pt x="6384181" y="0"/>
                </a:lnTo>
                <a:lnTo>
                  <a:pt x="6384181" y="6349597"/>
                </a:lnTo>
                <a:lnTo>
                  <a:pt x="0" y="6349597"/>
                </a:lnTo>
                <a:lnTo>
                  <a:pt x="0" y="0"/>
                </a:lnTo>
                <a:close/>
              </a:path>
            </a:pathLst>
          </a:custGeom>
          <a:blipFill>
            <a:blip r:embed="rId5"/>
            <a:stretch>
              <a:fillRect t="-502"/>
            </a:stretch>
          </a:blipFill>
        </p:spPr>
      </p:sp>
      <p:grpSp>
        <p:nvGrpSpPr>
          <p:cNvPr id="5" name="Group 5"/>
          <p:cNvGrpSpPr/>
          <p:nvPr/>
        </p:nvGrpSpPr>
        <p:grpSpPr>
          <a:xfrm>
            <a:off x="7660381" y="1340266"/>
            <a:ext cx="9041685" cy="1928490"/>
            <a:chOff x="0" y="0"/>
            <a:chExt cx="2381349" cy="507915"/>
          </a:xfrm>
        </p:grpSpPr>
        <p:sp>
          <p:nvSpPr>
            <p:cNvPr id="6" name="Freeform 6"/>
            <p:cNvSpPr/>
            <p:nvPr/>
          </p:nvSpPr>
          <p:spPr>
            <a:xfrm>
              <a:off x="0" y="0"/>
              <a:ext cx="2381349" cy="507915"/>
            </a:xfrm>
            <a:custGeom>
              <a:avLst/>
              <a:gdLst/>
              <a:ahLst/>
              <a:cxnLst/>
              <a:rect l="l" t="t" r="r" b="b"/>
              <a:pathLst>
                <a:path w="2381349" h="507915">
                  <a:moveTo>
                    <a:pt x="43669" y="0"/>
                  </a:moveTo>
                  <a:lnTo>
                    <a:pt x="2337681" y="0"/>
                  </a:lnTo>
                  <a:cubicBezTo>
                    <a:pt x="2361798" y="0"/>
                    <a:pt x="2381349" y="19551"/>
                    <a:pt x="2381349" y="43669"/>
                  </a:cubicBezTo>
                  <a:lnTo>
                    <a:pt x="2381349" y="464246"/>
                  </a:lnTo>
                  <a:cubicBezTo>
                    <a:pt x="2381349" y="475828"/>
                    <a:pt x="2376749" y="486935"/>
                    <a:pt x="2368559" y="495125"/>
                  </a:cubicBezTo>
                  <a:cubicBezTo>
                    <a:pt x="2360369" y="503314"/>
                    <a:pt x="2349262" y="507915"/>
                    <a:pt x="2337681" y="507915"/>
                  </a:cubicBezTo>
                  <a:lnTo>
                    <a:pt x="43669" y="507915"/>
                  </a:lnTo>
                  <a:cubicBezTo>
                    <a:pt x="19551" y="507915"/>
                    <a:pt x="0" y="488364"/>
                    <a:pt x="0" y="464246"/>
                  </a:cubicBezTo>
                  <a:lnTo>
                    <a:pt x="0" y="43669"/>
                  </a:lnTo>
                  <a:cubicBezTo>
                    <a:pt x="0" y="19551"/>
                    <a:pt x="19551" y="0"/>
                    <a:pt x="43669" y="0"/>
                  </a:cubicBezTo>
                  <a:close/>
                </a:path>
              </a:pathLst>
            </a:custGeom>
            <a:solidFill>
              <a:srgbClr val="F7F7F7"/>
            </a:solidFill>
            <a:ln cap="rnd">
              <a:noFill/>
              <a:prstDash val="solid"/>
              <a:round/>
            </a:ln>
          </p:spPr>
        </p:sp>
        <p:sp>
          <p:nvSpPr>
            <p:cNvPr id="7" name="TextBox 7"/>
            <p:cNvSpPr txBox="1"/>
            <p:nvPr/>
          </p:nvSpPr>
          <p:spPr>
            <a:xfrm>
              <a:off x="0" y="-47625"/>
              <a:ext cx="2381349" cy="55554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7660381" y="3650136"/>
            <a:ext cx="9041685" cy="7597284"/>
            <a:chOff x="0" y="0"/>
            <a:chExt cx="2381349" cy="2000931"/>
          </a:xfrm>
        </p:grpSpPr>
        <p:sp>
          <p:nvSpPr>
            <p:cNvPr id="9" name="Freeform 9"/>
            <p:cNvSpPr/>
            <p:nvPr/>
          </p:nvSpPr>
          <p:spPr>
            <a:xfrm>
              <a:off x="0" y="0"/>
              <a:ext cx="2381349" cy="2000931"/>
            </a:xfrm>
            <a:custGeom>
              <a:avLst/>
              <a:gdLst/>
              <a:ahLst/>
              <a:cxnLst/>
              <a:rect l="l" t="t" r="r" b="b"/>
              <a:pathLst>
                <a:path w="2381349" h="2000931">
                  <a:moveTo>
                    <a:pt x="43669" y="0"/>
                  </a:moveTo>
                  <a:lnTo>
                    <a:pt x="2337681" y="0"/>
                  </a:lnTo>
                  <a:cubicBezTo>
                    <a:pt x="2361798" y="0"/>
                    <a:pt x="2381349" y="19551"/>
                    <a:pt x="2381349" y="43669"/>
                  </a:cubicBezTo>
                  <a:lnTo>
                    <a:pt x="2381349" y="1957262"/>
                  </a:lnTo>
                  <a:cubicBezTo>
                    <a:pt x="2381349" y="1968844"/>
                    <a:pt x="2376749" y="1979951"/>
                    <a:pt x="2368559" y="1988140"/>
                  </a:cubicBezTo>
                  <a:cubicBezTo>
                    <a:pt x="2360369" y="1996330"/>
                    <a:pt x="2349262" y="2000931"/>
                    <a:pt x="2337681" y="2000931"/>
                  </a:cubicBezTo>
                  <a:lnTo>
                    <a:pt x="43669" y="2000931"/>
                  </a:lnTo>
                  <a:cubicBezTo>
                    <a:pt x="19551" y="2000931"/>
                    <a:pt x="0" y="1981380"/>
                    <a:pt x="0" y="1957262"/>
                  </a:cubicBezTo>
                  <a:lnTo>
                    <a:pt x="0" y="43669"/>
                  </a:lnTo>
                  <a:cubicBezTo>
                    <a:pt x="0" y="19551"/>
                    <a:pt x="19551" y="0"/>
                    <a:pt x="43669" y="0"/>
                  </a:cubicBezTo>
                  <a:close/>
                </a:path>
              </a:pathLst>
            </a:custGeom>
            <a:solidFill>
              <a:srgbClr val="F7F7F7"/>
            </a:solidFill>
            <a:ln cap="rnd">
              <a:noFill/>
              <a:prstDash val="solid"/>
              <a:round/>
            </a:ln>
          </p:spPr>
        </p:sp>
        <p:sp>
          <p:nvSpPr>
            <p:cNvPr id="10" name="TextBox 10"/>
            <p:cNvSpPr txBox="1"/>
            <p:nvPr/>
          </p:nvSpPr>
          <p:spPr>
            <a:xfrm>
              <a:off x="0" y="-47625"/>
              <a:ext cx="2381349" cy="2048556"/>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8498703" y="4076907"/>
            <a:ext cx="5977295" cy="6105642"/>
          </a:xfrm>
          <a:custGeom>
            <a:avLst/>
            <a:gdLst/>
            <a:ahLst/>
            <a:cxnLst/>
            <a:rect l="l" t="t" r="r" b="b"/>
            <a:pathLst>
              <a:path w="5977295" h="6105642">
                <a:moveTo>
                  <a:pt x="0" y="0"/>
                </a:moveTo>
                <a:lnTo>
                  <a:pt x="5977295" y="0"/>
                </a:lnTo>
                <a:lnTo>
                  <a:pt x="5977295" y="6105642"/>
                </a:lnTo>
                <a:lnTo>
                  <a:pt x="0" y="6105642"/>
                </a:lnTo>
                <a:lnTo>
                  <a:pt x="0" y="0"/>
                </a:lnTo>
                <a:close/>
              </a:path>
            </a:pathLst>
          </a:custGeom>
          <a:blipFill>
            <a:blip r:embed="rId6"/>
            <a:stretch>
              <a:fillRect/>
            </a:stretch>
          </a:blipFill>
        </p:spPr>
      </p:sp>
      <p:sp>
        <p:nvSpPr>
          <p:cNvPr id="12" name="TextBox 12"/>
          <p:cNvSpPr txBox="1"/>
          <p:nvPr/>
        </p:nvSpPr>
        <p:spPr>
          <a:xfrm>
            <a:off x="1028700" y="4305507"/>
            <a:ext cx="5848123" cy="1905001"/>
          </a:xfrm>
          <a:prstGeom prst="rect">
            <a:avLst/>
          </a:prstGeom>
        </p:spPr>
        <p:txBody>
          <a:bodyPr lIns="0" tIns="0" rIns="0" bIns="0" rtlCol="0" anchor="t">
            <a:spAutoFit/>
          </a:bodyPr>
          <a:lstStyle/>
          <a:p>
            <a:pPr>
              <a:lnSpc>
                <a:spcPts val="7200"/>
              </a:lnSpc>
            </a:pPr>
            <a:r>
              <a:rPr lang="en-US" sz="8000">
                <a:solidFill>
                  <a:srgbClr val="07356E"/>
                </a:solidFill>
                <a:latin typeface="Etna Sans Serif"/>
              </a:rPr>
              <a:t>Frequency Dictionary</a:t>
            </a:r>
          </a:p>
        </p:txBody>
      </p:sp>
      <p:sp>
        <p:nvSpPr>
          <p:cNvPr id="13" name="TextBox 13"/>
          <p:cNvSpPr txBox="1"/>
          <p:nvPr/>
        </p:nvSpPr>
        <p:spPr>
          <a:xfrm>
            <a:off x="8699770" y="1749482"/>
            <a:ext cx="6962908" cy="1054100"/>
          </a:xfrm>
          <a:prstGeom prst="rect">
            <a:avLst/>
          </a:prstGeom>
        </p:spPr>
        <p:txBody>
          <a:bodyPr lIns="0" tIns="0" rIns="0" bIns="0" rtlCol="0" anchor="t">
            <a:spAutoFit/>
          </a:bodyPr>
          <a:lstStyle/>
          <a:p>
            <a:pPr>
              <a:lnSpc>
                <a:spcPts val="2800"/>
              </a:lnSpc>
            </a:pPr>
            <a:r>
              <a:rPr lang="en-US" sz="2000">
                <a:solidFill>
                  <a:srgbClr val="545454"/>
                </a:solidFill>
                <a:latin typeface="Open Sauce Light"/>
              </a:rPr>
              <a:t>As our dataset is quite big, we'll only use those words that appear k times in our dataset. In this function, we'll create a frequency dictionary for our vocabulary.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250" y="0"/>
            <a:ext cx="18383250" cy="18383250"/>
          </a:xfrm>
          <a:custGeom>
            <a:avLst/>
            <a:gdLst/>
            <a:ahLst/>
            <a:cxnLst/>
            <a:rect l="l" t="t" r="r" b="b"/>
            <a:pathLst>
              <a:path w="18383250" h="18383250">
                <a:moveTo>
                  <a:pt x="0" y="0"/>
                </a:moveTo>
                <a:lnTo>
                  <a:pt x="18383250" y="0"/>
                </a:lnTo>
                <a:lnTo>
                  <a:pt x="18383250" y="18383250"/>
                </a:lnTo>
                <a:lnTo>
                  <a:pt x="0" y="18383250"/>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2258601" y="4702840"/>
            <a:ext cx="6958455" cy="5584160"/>
          </a:xfrm>
          <a:custGeom>
            <a:avLst/>
            <a:gdLst/>
            <a:ahLst/>
            <a:cxnLst/>
            <a:rect l="l" t="t" r="r" b="b"/>
            <a:pathLst>
              <a:path w="6958455" h="5584160">
                <a:moveTo>
                  <a:pt x="6958455" y="0"/>
                </a:moveTo>
                <a:lnTo>
                  <a:pt x="0" y="0"/>
                </a:lnTo>
                <a:lnTo>
                  <a:pt x="0" y="5584160"/>
                </a:lnTo>
                <a:lnTo>
                  <a:pt x="6958455" y="5584160"/>
                </a:lnTo>
                <a:lnTo>
                  <a:pt x="6958455" y="0"/>
                </a:lnTo>
                <a:close/>
              </a:path>
            </a:pathLst>
          </a:custGeom>
          <a:blipFill>
            <a:blip r:embed="rId4"/>
            <a:stretch>
              <a:fillRect/>
            </a:stretch>
          </a:blipFill>
        </p:spPr>
      </p:sp>
      <p:sp>
        <p:nvSpPr>
          <p:cNvPr id="4" name="TextBox 4"/>
          <p:cNvSpPr txBox="1"/>
          <p:nvPr/>
        </p:nvSpPr>
        <p:spPr>
          <a:xfrm>
            <a:off x="1028700" y="1257300"/>
            <a:ext cx="10394861" cy="2819401"/>
          </a:xfrm>
          <a:prstGeom prst="rect">
            <a:avLst/>
          </a:prstGeom>
        </p:spPr>
        <p:txBody>
          <a:bodyPr lIns="0" tIns="0" rIns="0" bIns="0" rtlCol="0" anchor="t">
            <a:spAutoFit/>
          </a:bodyPr>
          <a:lstStyle/>
          <a:p>
            <a:pPr>
              <a:lnSpc>
                <a:spcPts val="7200"/>
              </a:lnSpc>
            </a:pPr>
            <a:r>
              <a:rPr lang="en-US" sz="8000">
                <a:solidFill>
                  <a:srgbClr val="07356E"/>
                </a:solidFill>
                <a:latin typeface="Etna Sans Serif"/>
              </a:rPr>
              <a:t>Creating Closed Vocabulary</a:t>
            </a:r>
          </a:p>
          <a:p>
            <a:pPr>
              <a:lnSpc>
                <a:spcPts val="7200"/>
              </a:lnSpc>
            </a:pPr>
            <a:endParaRPr lang="en-US" sz="8000">
              <a:solidFill>
                <a:srgbClr val="07356E"/>
              </a:solidFill>
              <a:latin typeface="Etna Sans Serif"/>
            </a:endParaRPr>
          </a:p>
        </p:txBody>
      </p:sp>
      <p:grpSp>
        <p:nvGrpSpPr>
          <p:cNvPr id="5" name="Group 5"/>
          <p:cNvGrpSpPr/>
          <p:nvPr/>
        </p:nvGrpSpPr>
        <p:grpSpPr>
          <a:xfrm>
            <a:off x="1028700" y="3496090"/>
            <a:ext cx="6677052" cy="5051310"/>
            <a:chOff x="0" y="0"/>
            <a:chExt cx="1758565" cy="1330386"/>
          </a:xfrm>
        </p:grpSpPr>
        <p:sp>
          <p:nvSpPr>
            <p:cNvPr id="6" name="Freeform 6"/>
            <p:cNvSpPr/>
            <p:nvPr/>
          </p:nvSpPr>
          <p:spPr>
            <a:xfrm>
              <a:off x="0" y="0"/>
              <a:ext cx="1758565" cy="1330386"/>
            </a:xfrm>
            <a:custGeom>
              <a:avLst/>
              <a:gdLst/>
              <a:ahLst/>
              <a:cxnLst/>
              <a:rect l="l" t="t" r="r" b="b"/>
              <a:pathLst>
                <a:path w="1758565" h="1330386">
                  <a:moveTo>
                    <a:pt x="59134" y="0"/>
                  </a:moveTo>
                  <a:lnTo>
                    <a:pt x="1699432" y="0"/>
                  </a:lnTo>
                  <a:cubicBezTo>
                    <a:pt x="1732090" y="0"/>
                    <a:pt x="1758565" y="26475"/>
                    <a:pt x="1758565" y="59134"/>
                  </a:cubicBezTo>
                  <a:lnTo>
                    <a:pt x="1758565" y="1271252"/>
                  </a:lnTo>
                  <a:cubicBezTo>
                    <a:pt x="1758565" y="1303911"/>
                    <a:pt x="1732090" y="1330386"/>
                    <a:pt x="1699432" y="1330386"/>
                  </a:cubicBezTo>
                  <a:lnTo>
                    <a:pt x="59134" y="1330386"/>
                  </a:lnTo>
                  <a:cubicBezTo>
                    <a:pt x="26475" y="1330386"/>
                    <a:pt x="0" y="1303911"/>
                    <a:pt x="0" y="1271252"/>
                  </a:cubicBezTo>
                  <a:lnTo>
                    <a:pt x="0" y="59134"/>
                  </a:lnTo>
                  <a:cubicBezTo>
                    <a:pt x="0" y="26475"/>
                    <a:pt x="26475" y="0"/>
                    <a:pt x="59134" y="0"/>
                  </a:cubicBezTo>
                  <a:close/>
                </a:path>
              </a:pathLst>
            </a:custGeom>
            <a:solidFill>
              <a:srgbClr val="F7F7F7"/>
            </a:solidFill>
            <a:ln cap="rnd">
              <a:noFill/>
              <a:prstDash val="solid"/>
              <a:round/>
            </a:ln>
          </p:spPr>
        </p:sp>
        <p:sp>
          <p:nvSpPr>
            <p:cNvPr id="7" name="TextBox 7"/>
            <p:cNvSpPr txBox="1"/>
            <p:nvPr/>
          </p:nvSpPr>
          <p:spPr>
            <a:xfrm>
              <a:off x="0" y="-47625"/>
              <a:ext cx="1758565" cy="1378011"/>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flipH="1">
            <a:off x="8790736" y="0"/>
            <a:ext cx="9670212" cy="2365173"/>
          </a:xfrm>
          <a:custGeom>
            <a:avLst/>
            <a:gdLst/>
            <a:ahLst/>
            <a:cxnLst/>
            <a:rect l="l" t="t" r="r" b="b"/>
            <a:pathLst>
              <a:path w="9670212" h="2365173">
                <a:moveTo>
                  <a:pt x="9670211" y="0"/>
                </a:moveTo>
                <a:lnTo>
                  <a:pt x="0" y="0"/>
                </a:lnTo>
                <a:lnTo>
                  <a:pt x="0" y="2365173"/>
                </a:lnTo>
                <a:lnTo>
                  <a:pt x="9670211" y="2365173"/>
                </a:lnTo>
                <a:lnTo>
                  <a:pt x="9670211" y="0"/>
                </a:lnTo>
                <a:close/>
              </a:path>
            </a:pathLst>
          </a:custGeom>
          <a:blipFill>
            <a:blip r:embed="rId5"/>
            <a:stretch>
              <a:fillRect/>
            </a:stretch>
          </a:blipFill>
        </p:spPr>
      </p:sp>
      <p:grpSp>
        <p:nvGrpSpPr>
          <p:cNvPr id="9" name="Group 9"/>
          <p:cNvGrpSpPr/>
          <p:nvPr/>
        </p:nvGrpSpPr>
        <p:grpSpPr>
          <a:xfrm>
            <a:off x="8790736" y="3021856"/>
            <a:ext cx="8989587" cy="6497366"/>
            <a:chOff x="0" y="0"/>
            <a:chExt cx="2367628" cy="1711240"/>
          </a:xfrm>
        </p:grpSpPr>
        <p:sp>
          <p:nvSpPr>
            <p:cNvPr id="10" name="Freeform 10"/>
            <p:cNvSpPr/>
            <p:nvPr/>
          </p:nvSpPr>
          <p:spPr>
            <a:xfrm>
              <a:off x="0" y="0"/>
              <a:ext cx="2367628" cy="1711240"/>
            </a:xfrm>
            <a:custGeom>
              <a:avLst/>
              <a:gdLst/>
              <a:ahLst/>
              <a:cxnLst/>
              <a:rect l="l" t="t" r="r" b="b"/>
              <a:pathLst>
                <a:path w="2367628" h="1711240">
                  <a:moveTo>
                    <a:pt x="43922" y="0"/>
                  </a:moveTo>
                  <a:lnTo>
                    <a:pt x="2323706" y="0"/>
                  </a:lnTo>
                  <a:cubicBezTo>
                    <a:pt x="2347963" y="0"/>
                    <a:pt x="2367628" y="19664"/>
                    <a:pt x="2367628" y="43922"/>
                  </a:cubicBezTo>
                  <a:lnTo>
                    <a:pt x="2367628" y="1667319"/>
                  </a:lnTo>
                  <a:cubicBezTo>
                    <a:pt x="2367628" y="1678967"/>
                    <a:pt x="2363000" y="1690139"/>
                    <a:pt x="2354763" y="1698376"/>
                  </a:cubicBezTo>
                  <a:cubicBezTo>
                    <a:pt x="2346527" y="1706613"/>
                    <a:pt x="2335355" y="1711240"/>
                    <a:pt x="2323706" y="1711240"/>
                  </a:cubicBezTo>
                  <a:lnTo>
                    <a:pt x="43922" y="1711240"/>
                  </a:lnTo>
                  <a:cubicBezTo>
                    <a:pt x="32273" y="1711240"/>
                    <a:pt x="21101" y="1706613"/>
                    <a:pt x="12864" y="1698376"/>
                  </a:cubicBezTo>
                  <a:cubicBezTo>
                    <a:pt x="4627" y="1690139"/>
                    <a:pt x="0" y="1678967"/>
                    <a:pt x="0" y="1667319"/>
                  </a:cubicBezTo>
                  <a:lnTo>
                    <a:pt x="0" y="43922"/>
                  </a:lnTo>
                  <a:cubicBezTo>
                    <a:pt x="0" y="32273"/>
                    <a:pt x="4627" y="21101"/>
                    <a:pt x="12864" y="12864"/>
                  </a:cubicBezTo>
                  <a:cubicBezTo>
                    <a:pt x="21101" y="4627"/>
                    <a:pt x="32273" y="0"/>
                    <a:pt x="43922" y="0"/>
                  </a:cubicBezTo>
                  <a:close/>
                </a:path>
              </a:pathLst>
            </a:custGeom>
            <a:solidFill>
              <a:srgbClr val="F7F7F7"/>
            </a:solidFill>
            <a:ln cap="rnd">
              <a:noFill/>
              <a:prstDash val="solid"/>
              <a:round/>
            </a:ln>
          </p:spPr>
        </p:sp>
        <p:sp>
          <p:nvSpPr>
            <p:cNvPr id="11" name="TextBox 11"/>
            <p:cNvSpPr txBox="1"/>
            <p:nvPr/>
          </p:nvSpPr>
          <p:spPr>
            <a:xfrm>
              <a:off x="0" y="-47625"/>
              <a:ext cx="2367628" cy="1758865"/>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9144000" y="3386402"/>
            <a:ext cx="8309180" cy="5805223"/>
          </a:xfrm>
          <a:custGeom>
            <a:avLst/>
            <a:gdLst/>
            <a:ahLst/>
            <a:cxnLst/>
            <a:rect l="l" t="t" r="r" b="b"/>
            <a:pathLst>
              <a:path w="8309180" h="5805223">
                <a:moveTo>
                  <a:pt x="0" y="0"/>
                </a:moveTo>
                <a:lnTo>
                  <a:pt x="8309180" y="0"/>
                </a:lnTo>
                <a:lnTo>
                  <a:pt x="8309180" y="5805223"/>
                </a:lnTo>
                <a:lnTo>
                  <a:pt x="0" y="5805223"/>
                </a:lnTo>
                <a:lnTo>
                  <a:pt x="0" y="0"/>
                </a:lnTo>
                <a:close/>
              </a:path>
            </a:pathLst>
          </a:custGeom>
          <a:blipFill>
            <a:blip r:embed="rId6"/>
            <a:stretch>
              <a:fillRect r="-13864"/>
            </a:stretch>
          </a:blipFill>
        </p:spPr>
      </p:sp>
      <p:sp>
        <p:nvSpPr>
          <p:cNvPr id="13" name="TextBox 13"/>
          <p:cNvSpPr txBox="1"/>
          <p:nvPr/>
        </p:nvSpPr>
        <p:spPr>
          <a:xfrm>
            <a:off x="1763462" y="4326270"/>
            <a:ext cx="5207529" cy="3168650"/>
          </a:xfrm>
          <a:prstGeom prst="rect">
            <a:avLst/>
          </a:prstGeom>
        </p:spPr>
        <p:txBody>
          <a:bodyPr lIns="0" tIns="0" rIns="0" bIns="0" rtlCol="0" anchor="t">
            <a:spAutoFit/>
          </a:bodyPr>
          <a:lstStyle/>
          <a:p>
            <a:pPr>
              <a:lnSpc>
                <a:spcPts val="2800"/>
              </a:lnSpc>
            </a:pPr>
            <a:r>
              <a:rPr lang="en-US" sz="2000">
                <a:solidFill>
                  <a:srgbClr val="545454"/>
                </a:solidFill>
                <a:latin typeface="Open Sauce Light"/>
              </a:rPr>
              <a:t>One of the most essential steps in dealing with Textual data is handling Out-of-vocabulary words. This helps the model to handle words which are not present in the training corpus. First step in this process is to create a closed_vocabulary. This function creates a closed vocabulary containing only those words according to the count_threshold parameter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250" y="0"/>
            <a:ext cx="18383250" cy="18383250"/>
          </a:xfrm>
          <a:custGeom>
            <a:avLst/>
            <a:gdLst/>
            <a:ahLst/>
            <a:cxnLst/>
            <a:rect l="l" t="t" r="r" b="b"/>
            <a:pathLst>
              <a:path w="18383250" h="18383250">
                <a:moveTo>
                  <a:pt x="0" y="0"/>
                </a:moveTo>
                <a:lnTo>
                  <a:pt x="18383250" y="0"/>
                </a:lnTo>
                <a:lnTo>
                  <a:pt x="18383250" y="18383250"/>
                </a:lnTo>
                <a:lnTo>
                  <a:pt x="0" y="18383250"/>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4210080" y="1257300"/>
            <a:ext cx="9867841" cy="1905001"/>
          </a:xfrm>
          <a:prstGeom prst="rect">
            <a:avLst/>
          </a:prstGeom>
        </p:spPr>
        <p:txBody>
          <a:bodyPr lIns="0" tIns="0" rIns="0" bIns="0" rtlCol="0" anchor="t">
            <a:spAutoFit/>
          </a:bodyPr>
          <a:lstStyle/>
          <a:p>
            <a:pPr algn="ctr">
              <a:lnSpc>
                <a:spcPts val="7200"/>
              </a:lnSpc>
            </a:pPr>
            <a:r>
              <a:rPr lang="en-US" sz="8000">
                <a:solidFill>
                  <a:srgbClr val="07356E"/>
                </a:solidFill>
                <a:latin typeface="Etna Sans Serif"/>
              </a:rPr>
              <a:t>Adding UNK Tokens</a:t>
            </a:r>
          </a:p>
          <a:p>
            <a:pPr algn="ctr">
              <a:lnSpc>
                <a:spcPts val="7200"/>
              </a:lnSpc>
            </a:pPr>
            <a:endParaRPr lang="en-US" sz="8000">
              <a:solidFill>
                <a:srgbClr val="07356E"/>
              </a:solidFill>
              <a:latin typeface="Etna Sans Serif"/>
            </a:endParaRPr>
          </a:p>
        </p:txBody>
      </p:sp>
      <p:sp>
        <p:nvSpPr>
          <p:cNvPr id="4" name="Freeform 4"/>
          <p:cNvSpPr/>
          <p:nvPr/>
        </p:nvSpPr>
        <p:spPr>
          <a:xfrm>
            <a:off x="-95250" y="7921827"/>
            <a:ext cx="9670212" cy="2365173"/>
          </a:xfrm>
          <a:custGeom>
            <a:avLst/>
            <a:gdLst/>
            <a:ahLst/>
            <a:cxnLst/>
            <a:rect l="l" t="t" r="r" b="b"/>
            <a:pathLst>
              <a:path w="9670212" h="2365173">
                <a:moveTo>
                  <a:pt x="0" y="0"/>
                </a:moveTo>
                <a:lnTo>
                  <a:pt x="9670212" y="0"/>
                </a:lnTo>
                <a:lnTo>
                  <a:pt x="9670212" y="2365173"/>
                </a:lnTo>
                <a:lnTo>
                  <a:pt x="0" y="2365173"/>
                </a:lnTo>
                <a:lnTo>
                  <a:pt x="0" y="0"/>
                </a:lnTo>
                <a:close/>
              </a:path>
            </a:pathLst>
          </a:custGeom>
          <a:blipFill>
            <a:blip r:embed="rId4"/>
            <a:stretch>
              <a:fillRect/>
            </a:stretch>
          </a:blipFill>
        </p:spPr>
      </p:sp>
      <p:sp>
        <p:nvSpPr>
          <p:cNvPr id="5" name="Freeform 5"/>
          <p:cNvSpPr/>
          <p:nvPr/>
        </p:nvSpPr>
        <p:spPr>
          <a:xfrm>
            <a:off x="13762750" y="-1763380"/>
            <a:ext cx="6958455" cy="5584160"/>
          </a:xfrm>
          <a:custGeom>
            <a:avLst/>
            <a:gdLst/>
            <a:ahLst/>
            <a:cxnLst/>
            <a:rect l="l" t="t" r="r" b="b"/>
            <a:pathLst>
              <a:path w="6958455" h="5584160">
                <a:moveTo>
                  <a:pt x="0" y="0"/>
                </a:moveTo>
                <a:lnTo>
                  <a:pt x="6958455" y="0"/>
                </a:lnTo>
                <a:lnTo>
                  <a:pt x="6958455" y="5584160"/>
                </a:lnTo>
                <a:lnTo>
                  <a:pt x="0" y="5584160"/>
                </a:lnTo>
                <a:lnTo>
                  <a:pt x="0" y="0"/>
                </a:lnTo>
                <a:close/>
              </a:path>
            </a:pathLst>
          </a:custGeom>
          <a:blipFill>
            <a:blip r:embed="rId5"/>
            <a:stretch>
              <a:fillRect/>
            </a:stretch>
          </a:blipFill>
        </p:spPr>
      </p:sp>
      <p:grpSp>
        <p:nvGrpSpPr>
          <p:cNvPr id="6" name="Group 6"/>
          <p:cNvGrpSpPr/>
          <p:nvPr/>
        </p:nvGrpSpPr>
        <p:grpSpPr>
          <a:xfrm>
            <a:off x="7473335" y="2748461"/>
            <a:ext cx="10075687" cy="8092184"/>
            <a:chOff x="0" y="0"/>
            <a:chExt cx="2653679" cy="2131275"/>
          </a:xfrm>
        </p:grpSpPr>
        <p:sp>
          <p:nvSpPr>
            <p:cNvPr id="7" name="Freeform 7"/>
            <p:cNvSpPr/>
            <p:nvPr/>
          </p:nvSpPr>
          <p:spPr>
            <a:xfrm>
              <a:off x="0" y="0"/>
              <a:ext cx="2653679" cy="2131275"/>
            </a:xfrm>
            <a:custGeom>
              <a:avLst/>
              <a:gdLst/>
              <a:ahLst/>
              <a:cxnLst/>
              <a:rect l="l" t="t" r="r" b="b"/>
              <a:pathLst>
                <a:path w="2653679" h="2131275">
                  <a:moveTo>
                    <a:pt x="39187" y="0"/>
                  </a:moveTo>
                  <a:lnTo>
                    <a:pt x="2614492" y="0"/>
                  </a:lnTo>
                  <a:cubicBezTo>
                    <a:pt x="2636134" y="0"/>
                    <a:pt x="2653679" y="17545"/>
                    <a:pt x="2653679" y="39187"/>
                  </a:cubicBezTo>
                  <a:lnTo>
                    <a:pt x="2653679" y="2092088"/>
                  </a:lnTo>
                  <a:cubicBezTo>
                    <a:pt x="2653679" y="2113730"/>
                    <a:pt x="2636134" y="2131275"/>
                    <a:pt x="2614492" y="2131275"/>
                  </a:cubicBezTo>
                  <a:lnTo>
                    <a:pt x="39187" y="2131275"/>
                  </a:lnTo>
                  <a:cubicBezTo>
                    <a:pt x="17545" y="2131275"/>
                    <a:pt x="0" y="2113730"/>
                    <a:pt x="0" y="2092088"/>
                  </a:cubicBezTo>
                  <a:lnTo>
                    <a:pt x="0" y="39187"/>
                  </a:lnTo>
                  <a:cubicBezTo>
                    <a:pt x="0" y="17545"/>
                    <a:pt x="17545" y="0"/>
                    <a:pt x="39187" y="0"/>
                  </a:cubicBezTo>
                  <a:close/>
                </a:path>
              </a:pathLst>
            </a:custGeom>
            <a:solidFill>
              <a:srgbClr val="F7F7F7"/>
            </a:solidFill>
            <a:ln cap="rnd">
              <a:noFill/>
              <a:prstDash val="solid"/>
              <a:round/>
            </a:ln>
          </p:spPr>
        </p:sp>
        <p:sp>
          <p:nvSpPr>
            <p:cNvPr id="8" name="TextBox 8"/>
            <p:cNvSpPr txBox="1"/>
            <p:nvPr/>
          </p:nvSpPr>
          <p:spPr>
            <a:xfrm>
              <a:off x="0" y="-47625"/>
              <a:ext cx="2653679" cy="21789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8182323" y="3162301"/>
            <a:ext cx="8657711" cy="6824873"/>
          </a:xfrm>
          <a:custGeom>
            <a:avLst/>
            <a:gdLst/>
            <a:ahLst/>
            <a:cxnLst/>
            <a:rect l="l" t="t" r="r" b="b"/>
            <a:pathLst>
              <a:path w="8657711" h="6824873">
                <a:moveTo>
                  <a:pt x="0" y="0"/>
                </a:moveTo>
                <a:lnTo>
                  <a:pt x="8657711" y="0"/>
                </a:lnTo>
                <a:lnTo>
                  <a:pt x="8657711" y="6824873"/>
                </a:lnTo>
                <a:lnTo>
                  <a:pt x="0" y="6824873"/>
                </a:lnTo>
                <a:lnTo>
                  <a:pt x="0" y="0"/>
                </a:lnTo>
                <a:close/>
              </a:path>
            </a:pathLst>
          </a:custGeom>
          <a:blipFill>
            <a:blip r:embed="rId6"/>
            <a:stretch>
              <a:fillRect r="-3354"/>
            </a:stretch>
          </a:blipFill>
        </p:spPr>
      </p:sp>
      <p:grpSp>
        <p:nvGrpSpPr>
          <p:cNvPr id="10" name="Group 10"/>
          <p:cNvGrpSpPr/>
          <p:nvPr/>
        </p:nvGrpSpPr>
        <p:grpSpPr>
          <a:xfrm>
            <a:off x="796283" y="3594870"/>
            <a:ext cx="5831038" cy="3199683"/>
            <a:chOff x="0" y="0"/>
            <a:chExt cx="1535747" cy="842715"/>
          </a:xfrm>
        </p:grpSpPr>
        <p:sp>
          <p:nvSpPr>
            <p:cNvPr id="11" name="Freeform 11"/>
            <p:cNvSpPr/>
            <p:nvPr/>
          </p:nvSpPr>
          <p:spPr>
            <a:xfrm>
              <a:off x="0" y="0"/>
              <a:ext cx="1535747" cy="842715"/>
            </a:xfrm>
            <a:custGeom>
              <a:avLst/>
              <a:gdLst/>
              <a:ahLst/>
              <a:cxnLst/>
              <a:rect l="l" t="t" r="r" b="b"/>
              <a:pathLst>
                <a:path w="1535747" h="842715">
                  <a:moveTo>
                    <a:pt x="67713" y="0"/>
                  </a:moveTo>
                  <a:lnTo>
                    <a:pt x="1468033" y="0"/>
                  </a:lnTo>
                  <a:cubicBezTo>
                    <a:pt x="1485992" y="0"/>
                    <a:pt x="1503215" y="7134"/>
                    <a:pt x="1515914" y="19833"/>
                  </a:cubicBezTo>
                  <a:cubicBezTo>
                    <a:pt x="1528613" y="32531"/>
                    <a:pt x="1535747" y="49755"/>
                    <a:pt x="1535747" y="67713"/>
                  </a:cubicBezTo>
                  <a:lnTo>
                    <a:pt x="1535747" y="775002"/>
                  </a:lnTo>
                  <a:cubicBezTo>
                    <a:pt x="1535747" y="812399"/>
                    <a:pt x="1505430" y="842715"/>
                    <a:pt x="1468033" y="842715"/>
                  </a:cubicBezTo>
                  <a:lnTo>
                    <a:pt x="67713" y="842715"/>
                  </a:lnTo>
                  <a:cubicBezTo>
                    <a:pt x="30316" y="842715"/>
                    <a:pt x="0" y="812399"/>
                    <a:pt x="0" y="775002"/>
                  </a:cubicBezTo>
                  <a:lnTo>
                    <a:pt x="0" y="67713"/>
                  </a:lnTo>
                  <a:cubicBezTo>
                    <a:pt x="0" y="30316"/>
                    <a:pt x="30316" y="0"/>
                    <a:pt x="67713" y="0"/>
                  </a:cubicBezTo>
                  <a:close/>
                </a:path>
              </a:pathLst>
            </a:custGeom>
            <a:solidFill>
              <a:srgbClr val="F7F7F7"/>
            </a:solidFill>
            <a:ln cap="rnd">
              <a:noFill/>
              <a:prstDash val="solid"/>
              <a:round/>
            </a:ln>
          </p:spPr>
        </p:sp>
        <p:sp>
          <p:nvSpPr>
            <p:cNvPr id="12" name="TextBox 12"/>
            <p:cNvSpPr txBox="1"/>
            <p:nvPr/>
          </p:nvSpPr>
          <p:spPr>
            <a:xfrm>
              <a:off x="0" y="-47625"/>
              <a:ext cx="1535747" cy="890340"/>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370388" y="4592638"/>
            <a:ext cx="4805111" cy="1054100"/>
          </a:xfrm>
          <a:prstGeom prst="rect">
            <a:avLst/>
          </a:prstGeom>
        </p:spPr>
        <p:txBody>
          <a:bodyPr lIns="0" tIns="0" rIns="0" bIns="0" rtlCol="0" anchor="t">
            <a:spAutoFit/>
          </a:bodyPr>
          <a:lstStyle/>
          <a:p>
            <a:pPr>
              <a:lnSpc>
                <a:spcPts val="2800"/>
              </a:lnSpc>
            </a:pPr>
            <a:r>
              <a:rPr lang="en-US" sz="2000">
                <a:solidFill>
                  <a:srgbClr val="545454"/>
                </a:solidFill>
                <a:latin typeface="Open Sauce Light"/>
              </a:rPr>
              <a:t>In this function we'll add &lt;unk&gt; tokens, to those words which are not in the closed_vocabulary which we just made.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TotalTime>
  <Words>1275</Words>
  <Application>Microsoft Office PowerPoint</Application>
  <PresentationFormat>Custom</PresentationFormat>
  <Paragraphs>99</Paragraphs>
  <Slides>36</Slides>
  <Notes>1</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36</vt:i4>
      </vt:variant>
    </vt:vector>
  </HeadingPairs>
  <TitlesOfParts>
    <vt:vector size="46" baseType="lpstr">
      <vt:lpstr>Open Sauce Light</vt:lpstr>
      <vt:lpstr>Kollektif</vt:lpstr>
      <vt:lpstr> open sauce light</vt:lpstr>
      <vt:lpstr>Etna Sans Serif</vt:lpstr>
      <vt:lpstr>Open Sauce Bold</vt:lpstr>
      <vt:lpstr>Open Sauce</vt:lpstr>
      <vt:lpstr>Arial</vt:lpstr>
      <vt:lpstr>Calibri</vt:lpstr>
      <vt:lpstr>Open Sauce Heavy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dc:title>
  <dc:creator>Aarti</dc:creator>
  <cp:lastModifiedBy>Satyam Sahu</cp:lastModifiedBy>
  <cp:revision>5</cp:revision>
  <dcterms:created xsi:type="dcterms:W3CDTF">2006-08-16T00:00:00Z</dcterms:created>
  <dcterms:modified xsi:type="dcterms:W3CDTF">2023-12-22T06:19:01Z</dcterms:modified>
  <dc:identifier>DAF1Wcpy7oo</dc:identifier>
</cp:coreProperties>
</file>